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56" r:id="rId7"/>
    <p:sldId id="264" r:id="rId8"/>
    <p:sldId id="262" r:id="rId9"/>
    <p:sldId id="265" r:id="rId10"/>
    <p:sldId id="266" r:id="rId11"/>
    <p:sldId id="263" r:id="rId12"/>
    <p:sldId id="277" r:id="rId13"/>
    <p:sldId id="278" r:id="rId14"/>
    <p:sldId id="276" r:id="rId15"/>
    <p:sldId id="280" r:id="rId16"/>
    <p:sldId id="285" r:id="rId17"/>
    <p:sldId id="282" r:id="rId18"/>
    <p:sldId id="283" r:id="rId19"/>
    <p:sldId id="284" r:id="rId20"/>
    <p:sldId id="279" r:id="rId21"/>
    <p:sldId id="292" r:id="rId22"/>
    <p:sldId id="290" r:id="rId23"/>
    <p:sldId id="293" r:id="rId24"/>
    <p:sldId id="287" r:id="rId25"/>
    <p:sldId id="291" r:id="rId26"/>
    <p:sldId id="289" r:id="rId27"/>
    <p:sldId id="286" r:id="rId2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B050"/>
    <a:srgbClr val="FFFFFF"/>
    <a:srgbClr val="E55753"/>
    <a:srgbClr val="DE8431"/>
    <a:srgbClr val="2A29F5"/>
    <a:srgbClr val="E0CB15"/>
    <a:srgbClr val="3CC583"/>
    <a:srgbClr val="4E8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70CE9-D26C-440A-B81C-D73489BB1A45}" v="1" dt="2025-11-06T16:14:55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4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l Kaloti" userId="a32268505b0ed76c" providerId="LiveId" clId="{F13E0165-7DF2-41AD-A742-300F63C688DC}"/>
    <pc:docChg chg="modSld">
      <pc:chgData name="Adel Kaloti" userId="a32268505b0ed76c" providerId="LiveId" clId="{F13E0165-7DF2-41AD-A742-300F63C688DC}" dt="2025-11-06T16:14:55.984" v="1" actId="5736"/>
      <pc:docMkLst>
        <pc:docMk/>
      </pc:docMkLst>
      <pc:sldChg chg="modSp mod">
        <pc:chgData name="Adel Kaloti" userId="a32268505b0ed76c" providerId="LiveId" clId="{F13E0165-7DF2-41AD-A742-300F63C688DC}" dt="2025-11-06T15:42:31.331" v="0" actId="14100"/>
        <pc:sldMkLst>
          <pc:docMk/>
          <pc:sldMk cId="3023307329" sldId="260"/>
        </pc:sldMkLst>
        <pc:picChg chg="mod">
          <ac:chgData name="Adel Kaloti" userId="a32268505b0ed76c" providerId="LiveId" clId="{F13E0165-7DF2-41AD-A742-300F63C688DC}" dt="2025-11-06T15:42:31.331" v="0" actId="14100"/>
          <ac:picMkLst>
            <pc:docMk/>
            <pc:sldMk cId="3023307329" sldId="260"/>
            <ac:picMk id="12" creationId="{95746A22-744E-854D-41D5-6CE5F57D2009}"/>
          </ac:picMkLst>
        </pc:picChg>
      </pc:sldChg>
      <pc:sldChg chg="modSp">
        <pc:chgData name="Adel Kaloti" userId="a32268505b0ed76c" providerId="LiveId" clId="{F13E0165-7DF2-41AD-A742-300F63C688DC}" dt="2025-11-06T16:14:55.984" v="1" actId="5736"/>
        <pc:sldMkLst>
          <pc:docMk/>
          <pc:sldMk cId="1227316279" sldId="264"/>
        </pc:sldMkLst>
        <pc:graphicFrameChg chg="mod">
          <ac:chgData name="Adel Kaloti" userId="a32268505b0ed76c" providerId="LiveId" clId="{F13E0165-7DF2-41AD-A742-300F63C688DC}" dt="2025-11-06T16:14:55.984" v="1" actId="5736"/>
          <ac:graphicFrameMkLst>
            <pc:docMk/>
            <pc:sldMk cId="1227316279" sldId="264"/>
            <ac:graphicFrameMk id="38" creationId="{27C4C4B7-519A-3E63-221D-1BDAB20E2F8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DC35EB-6C36-4D6A-A506-A788F4CC7793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46C7B2A-6E27-4446-BAFA-14D3E465A4C4}">
      <dgm:prSet/>
      <dgm:spPr/>
      <dgm:t>
        <a:bodyPr/>
        <a:lstStyle/>
        <a:p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הגדרת הבעיה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707013E7-734F-4135-9563-6F22A380D5EC}" type="parTrans" cxnId="{E576CDBD-F849-4DA9-A16B-407A2DDF2228}">
      <dgm:prSet/>
      <dgm:spPr/>
      <dgm:t>
        <a:bodyPr/>
        <a:lstStyle/>
        <a:p>
          <a:endParaRPr lang="en-US"/>
        </a:p>
      </dgm:t>
    </dgm:pt>
    <dgm:pt modelId="{25305DF0-40E3-41D0-B225-B514EF65E012}" type="sibTrans" cxnId="{E576CDBD-F849-4DA9-A16B-407A2DDF2228}">
      <dgm:prSet/>
      <dgm:spPr/>
      <dgm:t>
        <a:bodyPr/>
        <a:lstStyle/>
        <a:p>
          <a:endParaRPr lang="en-US"/>
        </a:p>
      </dgm:t>
    </dgm:pt>
    <dgm:pt modelId="{C2FC0CF8-B61A-4B95-8C1F-55B50F0DC55C}">
      <dgm:prSet/>
      <dgm:spPr/>
      <dgm:t>
        <a:bodyPr/>
        <a:lstStyle/>
        <a:p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סקר ספרות 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D240D73-31C5-4FAC-8046-3C9854355A92}" type="parTrans" cxnId="{F172F6CE-71F0-4B08-AB67-3018B8EC1FCD}">
      <dgm:prSet/>
      <dgm:spPr/>
      <dgm:t>
        <a:bodyPr/>
        <a:lstStyle/>
        <a:p>
          <a:endParaRPr lang="en-US"/>
        </a:p>
      </dgm:t>
    </dgm:pt>
    <dgm:pt modelId="{AF5867A4-12A1-4940-9AD5-48BE3AA9FEB0}" type="sibTrans" cxnId="{F172F6CE-71F0-4B08-AB67-3018B8EC1FCD}">
      <dgm:prSet/>
      <dgm:spPr/>
      <dgm:t>
        <a:bodyPr/>
        <a:lstStyle/>
        <a:p>
          <a:endParaRPr lang="en-US"/>
        </a:p>
      </dgm:t>
    </dgm:pt>
    <dgm:pt modelId="{652B6800-242F-4BE0-988A-CD60643BCCCF}">
      <dgm:prSet/>
      <dgm:spPr/>
      <dgm:t>
        <a:bodyPr/>
        <a:lstStyle/>
        <a:p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חקר מצב קיים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12F59DAC-7BDC-44B4-81D9-4A0DEE641D0E}" type="parTrans" cxnId="{A7790385-9526-479F-BB10-2F7F27B0AF6C}">
      <dgm:prSet/>
      <dgm:spPr/>
      <dgm:t>
        <a:bodyPr/>
        <a:lstStyle/>
        <a:p>
          <a:endParaRPr lang="en-US"/>
        </a:p>
      </dgm:t>
    </dgm:pt>
    <dgm:pt modelId="{6AFAD9A5-C55B-4C7B-9423-85857E784262}" type="sibTrans" cxnId="{A7790385-9526-479F-BB10-2F7F27B0AF6C}">
      <dgm:prSet/>
      <dgm:spPr/>
      <dgm:t>
        <a:bodyPr/>
        <a:lstStyle/>
        <a:p>
          <a:endParaRPr lang="en-US"/>
        </a:p>
      </dgm:t>
    </dgm:pt>
    <dgm:pt modelId="{35E07A7A-1CAE-4A16-B2E1-4D3297B63F62}">
      <dgm:prSet/>
      <dgm:spPr/>
      <dgm:t>
        <a:bodyPr/>
        <a:lstStyle/>
        <a:p>
          <a:r>
            <a:rPr lang="he-IL">
              <a:latin typeface="David" panose="020E0502060401010101" pitchFamily="34" charset="-79"/>
              <a:cs typeface="David" panose="020E0502060401010101" pitchFamily="34" charset="-79"/>
            </a:rPr>
            <a:t>מתן פתרונות </a:t>
          </a:r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AD574EE-93B1-449D-8F06-3EAE10AEB6A9}" type="parTrans" cxnId="{046367E9-8F0E-4ECA-8324-AB64F07FAA2F}">
      <dgm:prSet/>
      <dgm:spPr/>
      <dgm:t>
        <a:bodyPr/>
        <a:lstStyle/>
        <a:p>
          <a:endParaRPr lang="en-US"/>
        </a:p>
      </dgm:t>
    </dgm:pt>
    <dgm:pt modelId="{2EF3D199-FD6B-4A3E-B683-708AE0DD47E8}" type="sibTrans" cxnId="{046367E9-8F0E-4ECA-8324-AB64F07FAA2F}">
      <dgm:prSet/>
      <dgm:spPr/>
      <dgm:t>
        <a:bodyPr/>
        <a:lstStyle/>
        <a:p>
          <a:endParaRPr lang="en-US"/>
        </a:p>
      </dgm:t>
    </dgm:pt>
    <dgm:pt modelId="{E9C54A37-0CBA-4269-A489-AA1A8B272382}">
      <dgm:prSet/>
      <dgm:spPr>
        <a:solidFill>
          <a:srgbClr val="00B050"/>
        </a:solidFill>
      </dgm:spPr>
      <dgm:t>
        <a:bodyPr/>
        <a:lstStyle/>
        <a:p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בניית המודל החדש (גרסה 2)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FCDF1B9B-86F8-448C-9C6B-09F1AD8B3425}" type="parTrans" cxnId="{5B5ABBB7-2FA6-426C-A320-28028AA8C9B8}">
      <dgm:prSet/>
      <dgm:spPr/>
      <dgm:t>
        <a:bodyPr/>
        <a:lstStyle/>
        <a:p>
          <a:endParaRPr lang="en-US"/>
        </a:p>
      </dgm:t>
    </dgm:pt>
    <dgm:pt modelId="{668A0FAA-205B-473F-A452-42167F9FC37C}" type="sibTrans" cxnId="{5B5ABBB7-2FA6-426C-A320-28028AA8C9B8}">
      <dgm:prSet/>
      <dgm:spPr/>
      <dgm:t>
        <a:bodyPr/>
        <a:lstStyle/>
        <a:p>
          <a:endParaRPr lang="en-US"/>
        </a:p>
      </dgm:t>
    </dgm:pt>
    <dgm:pt modelId="{9C462DBB-904B-4789-9F5C-4BF3DD225A65}">
      <dgm:prSet/>
      <dgm:spPr/>
      <dgm:t>
        <a:bodyPr/>
        <a:lstStyle/>
        <a:p>
          <a:r>
            <a:rPr lang="he-IL">
              <a:latin typeface="David" panose="020E0502060401010101" pitchFamily="34" charset="-79"/>
              <a:cs typeface="David" panose="020E0502060401010101" pitchFamily="34" charset="-79"/>
            </a:rPr>
            <a:t>סימולציה </a:t>
          </a:r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8BC1307D-E43B-40BF-9899-2BE8DDA439B5}" type="parTrans" cxnId="{B60B8FF8-99BE-490E-8B08-371382ADCC13}">
      <dgm:prSet/>
      <dgm:spPr/>
      <dgm:t>
        <a:bodyPr/>
        <a:lstStyle/>
        <a:p>
          <a:endParaRPr lang="en-US"/>
        </a:p>
      </dgm:t>
    </dgm:pt>
    <dgm:pt modelId="{BCDED42F-8D7B-4659-945C-85AA23F5B43E}" type="sibTrans" cxnId="{B60B8FF8-99BE-490E-8B08-371382ADCC13}">
      <dgm:prSet/>
      <dgm:spPr/>
      <dgm:t>
        <a:bodyPr/>
        <a:lstStyle/>
        <a:p>
          <a:endParaRPr lang="en-US"/>
        </a:p>
      </dgm:t>
    </dgm:pt>
    <dgm:pt modelId="{2CAE76EF-0B37-40B5-9D5B-C8744E98B05A}">
      <dgm:prSet/>
      <dgm:spPr>
        <a:solidFill>
          <a:srgbClr val="00B050"/>
        </a:solidFill>
      </dgm:spPr>
      <dgm:t>
        <a:bodyPr/>
        <a:lstStyle/>
        <a:p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בניית המערכת דרך אקסל 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5148F533-9377-400A-9AD7-419304686B90}" type="parTrans" cxnId="{FABF3E33-715F-46A9-B3EE-32D02178DC33}">
      <dgm:prSet/>
      <dgm:spPr/>
      <dgm:t>
        <a:bodyPr/>
        <a:lstStyle/>
        <a:p>
          <a:endParaRPr lang="en-US"/>
        </a:p>
      </dgm:t>
    </dgm:pt>
    <dgm:pt modelId="{5ECA5806-3BFC-4EBD-896F-DD84AEEC46C2}" type="sibTrans" cxnId="{FABF3E33-715F-46A9-B3EE-32D02178DC33}">
      <dgm:prSet/>
      <dgm:spPr/>
      <dgm:t>
        <a:bodyPr/>
        <a:lstStyle/>
        <a:p>
          <a:endParaRPr lang="en-US"/>
        </a:p>
      </dgm:t>
    </dgm:pt>
    <dgm:pt modelId="{532CA904-71B9-4F9B-95E9-0D69E9F82C1A}">
      <dgm:prSet/>
      <dgm:spPr>
        <a:solidFill>
          <a:srgbClr val="00B050"/>
        </a:solidFill>
      </dgm:spPr>
      <dgm:t>
        <a:bodyPr/>
        <a:lstStyle/>
        <a:p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יישום הפרויקט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D58959F5-94F5-44D5-A456-D6FB0E78DD85}" type="parTrans" cxnId="{D52E784E-036C-411B-9644-5A848273D1FC}">
      <dgm:prSet/>
      <dgm:spPr/>
      <dgm:t>
        <a:bodyPr/>
        <a:lstStyle/>
        <a:p>
          <a:endParaRPr lang="en-US"/>
        </a:p>
      </dgm:t>
    </dgm:pt>
    <dgm:pt modelId="{F8B5A9E2-B84C-413B-8BAB-E08A726AE562}" type="sibTrans" cxnId="{D52E784E-036C-411B-9644-5A848273D1FC}">
      <dgm:prSet/>
      <dgm:spPr/>
      <dgm:t>
        <a:bodyPr/>
        <a:lstStyle/>
        <a:p>
          <a:endParaRPr lang="en-US"/>
        </a:p>
      </dgm:t>
    </dgm:pt>
    <dgm:pt modelId="{81874005-0833-4ED1-ADD9-F02E52CE9717}" type="pres">
      <dgm:prSet presAssocID="{4FDC35EB-6C36-4D6A-A506-A788F4CC7793}" presName="Name0" presStyleCnt="0">
        <dgm:presLayoutVars>
          <dgm:dir/>
          <dgm:resizeHandles val="exact"/>
        </dgm:presLayoutVars>
      </dgm:prSet>
      <dgm:spPr/>
    </dgm:pt>
    <dgm:pt modelId="{0DF78FC8-FC7E-423A-862B-BFB1E9F70BD1}" type="pres">
      <dgm:prSet presAssocID="{4FDC35EB-6C36-4D6A-A506-A788F4CC7793}" presName="cycle" presStyleCnt="0"/>
      <dgm:spPr/>
    </dgm:pt>
    <dgm:pt modelId="{836B7390-DFF7-49BA-8422-3A56DE2BC163}" type="pres">
      <dgm:prSet presAssocID="{C46C7B2A-6E27-4446-BAFA-14D3E465A4C4}" presName="nodeFirstNode" presStyleLbl="node1" presStyleIdx="0" presStyleCnt="8">
        <dgm:presLayoutVars>
          <dgm:bulletEnabled val="1"/>
        </dgm:presLayoutVars>
      </dgm:prSet>
      <dgm:spPr/>
    </dgm:pt>
    <dgm:pt modelId="{2683A72D-DF28-49FE-89DE-20140082997F}" type="pres">
      <dgm:prSet presAssocID="{25305DF0-40E3-41D0-B225-B514EF65E012}" presName="sibTransFirstNode" presStyleLbl="bgShp" presStyleIdx="0" presStyleCnt="1"/>
      <dgm:spPr/>
    </dgm:pt>
    <dgm:pt modelId="{3A461992-F61D-400B-87A4-EDC3BDFE4ACF}" type="pres">
      <dgm:prSet presAssocID="{C2FC0CF8-B61A-4B95-8C1F-55B50F0DC55C}" presName="nodeFollowingNodes" presStyleLbl="node1" presStyleIdx="1" presStyleCnt="8">
        <dgm:presLayoutVars>
          <dgm:bulletEnabled val="1"/>
        </dgm:presLayoutVars>
      </dgm:prSet>
      <dgm:spPr/>
    </dgm:pt>
    <dgm:pt modelId="{D401296D-73CE-49BB-9344-CB39B16E3ACF}" type="pres">
      <dgm:prSet presAssocID="{652B6800-242F-4BE0-988A-CD60643BCCCF}" presName="nodeFollowingNodes" presStyleLbl="node1" presStyleIdx="2" presStyleCnt="8">
        <dgm:presLayoutVars>
          <dgm:bulletEnabled val="1"/>
        </dgm:presLayoutVars>
      </dgm:prSet>
      <dgm:spPr/>
    </dgm:pt>
    <dgm:pt modelId="{B5D24542-47E2-4FD9-BCB7-A25BFE1F5563}" type="pres">
      <dgm:prSet presAssocID="{35E07A7A-1CAE-4A16-B2E1-4D3297B63F62}" presName="nodeFollowingNodes" presStyleLbl="node1" presStyleIdx="3" presStyleCnt="8">
        <dgm:presLayoutVars>
          <dgm:bulletEnabled val="1"/>
        </dgm:presLayoutVars>
      </dgm:prSet>
      <dgm:spPr/>
    </dgm:pt>
    <dgm:pt modelId="{A32D4E82-DC0F-4205-BC1A-42C3F48E52B0}" type="pres">
      <dgm:prSet presAssocID="{E9C54A37-0CBA-4269-A489-AA1A8B272382}" presName="nodeFollowingNodes" presStyleLbl="node1" presStyleIdx="4" presStyleCnt="8" custRadScaleRad="101844" custRadScaleInc="133082">
        <dgm:presLayoutVars>
          <dgm:bulletEnabled val="1"/>
        </dgm:presLayoutVars>
      </dgm:prSet>
      <dgm:spPr/>
    </dgm:pt>
    <dgm:pt modelId="{D1EF76E8-46D9-4229-BECD-61C4761DF214}" type="pres">
      <dgm:prSet presAssocID="{9C462DBB-904B-4789-9F5C-4BF3DD225A65}" presName="nodeFollowingNodes" presStyleLbl="node1" presStyleIdx="5" presStyleCnt="8" custRadScaleRad="101977" custRadScaleInc="-108799">
        <dgm:presLayoutVars>
          <dgm:bulletEnabled val="1"/>
        </dgm:presLayoutVars>
      </dgm:prSet>
      <dgm:spPr/>
    </dgm:pt>
    <dgm:pt modelId="{3C563C7D-BF70-491D-B139-6FD9AB69F456}" type="pres">
      <dgm:prSet presAssocID="{2CAE76EF-0B37-40B5-9D5B-C8744E98B05A}" presName="nodeFollowingNodes" presStyleLbl="node1" presStyleIdx="6" presStyleCnt="8">
        <dgm:presLayoutVars>
          <dgm:bulletEnabled val="1"/>
        </dgm:presLayoutVars>
      </dgm:prSet>
      <dgm:spPr/>
    </dgm:pt>
    <dgm:pt modelId="{74EAD374-3CA8-4C1D-B570-832869448F7B}" type="pres">
      <dgm:prSet presAssocID="{532CA904-71B9-4F9B-95E9-0D69E9F82C1A}" presName="nodeFollowingNodes" presStyleLbl="node1" presStyleIdx="7" presStyleCnt="8" custRadScaleRad="101692" custRadScaleInc="-20868">
        <dgm:presLayoutVars>
          <dgm:bulletEnabled val="1"/>
        </dgm:presLayoutVars>
      </dgm:prSet>
      <dgm:spPr/>
    </dgm:pt>
  </dgm:ptLst>
  <dgm:cxnLst>
    <dgm:cxn modelId="{697E6F04-ACD7-4578-A44F-547C85676FE4}" type="presOf" srcId="{C2FC0CF8-B61A-4B95-8C1F-55B50F0DC55C}" destId="{3A461992-F61D-400B-87A4-EDC3BDFE4ACF}" srcOrd="0" destOrd="0" presId="urn:microsoft.com/office/officeart/2005/8/layout/cycle3"/>
    <dgm:cxn modelId="{36917906-66CE-4363-8459-C82CB031FE44}" type="presOf" srcId="{2CAE76EF-0B37-40B5-9D5B-C8744E98B05A}" destId="{3C563C7D-BF70-491D-B139-6FD9AB69F456}" srcOrd="0" destOrd="0" presId="urn:microsoft.com/office/officeart/2005/8/layout/cycle3"/>
    <dgm:cxn modelId="{544C5D07-8D78-427A-A33B-A6436DBBA8AB}" type="presOf" srcId="{4FDC35EB-6C36-4D6A-A506-A788F4CC7793}" destId="{81874005-0833-4ED1-ADD9-F02E52CE9717}" srcOrd="0" destOrd="0" presId="urn:microsoft.com/office/officeart/2005/8/layout/cycle3"/>
    <dgm:cxn modelId="{FABF3E33-715F-46A9-B3EE-32D02178DC33}" srcId="{4FDC35EB-6C36-4D6A-A506-A788F4CC7793}" destId="{2CAE76EF-0B37-40B5-9D5B-C8744E98B05A}" srcOrd="6" destOrd="0" parTransId="{5148F533-9377-400A-9AD7-419304686B90}" sibTransId="{5ECA5806-3BFC-4EBD-896F-DD84AEEC46C2}"/>
    <dgm:cxn modelId="{7DB9203A-44D2-49AB-988D-80341D8F0769}" type="presOf" srcId="{E9C54A37-0CBA-4269-A489-AA1A8B272382}" destId="{A32D4E82-DC0F-4205-BC1A-42C3F48E52B0}" srcOrd="0" destOrd="0" presId="urn:microsoft.com/office/officeart/2005/8/layout/cycle3"/>
    <dgm:cxn modelId="{A556B43A-E2C3-4345-899D-C13BB887FC80}" type="presOf" srcId="{C46C7B2A-6E27-4446-BAFA-14D3E465A4C4}" destId="{836B7390-DFF7-49BA-8422-3A56DE2BC163}" srcOrd="0" destOrd="0" presId="urn:microsoft.com/office/officeart/2005/8/layout/cycle3"/>
    <dgm:cxn modelId="{956CB95E-D0BB-44C8-A2FA-C5F4DE7928C0}" type="presOf" srcId="{25305DF0-40E3-41D0-B225-B514EF65E012}" destId="{2683A72D-DF28-49FE-89DE-20140082997F}" srcOrd="0" destOrd="0" presId="urn:microsoft.com/office/officeart/2005/8/layout/cycle3"/>
    <dgm:cxn modelId="{0AD3F242-5BCB-49B5-92F6-C671F60AC611}" type="presOf" srcId="{9C462DBB-904B-4789-9F5C-4BF3DD225A65}" destId="{D1EF76E8-46D9-4229-BECD-61C4761DF214}" srcOrd="0" destOrd="0" presId="urn:microsoft.com/office/officeart/2005/8/layout/cycle3"/>
    <dgm:cxn modelId="{D52E784E-036C-411B-9644-5A848273D1FC}" srcId="{4FDC35EB-6C36-4D6A-A506-A788F4CC7793}" destId="{532CA904-71B9-4F9B-95E9-0D69E9F82C1A}" srcOrd="7" destOrd="0" parTransId="{D58959F5-94F5-44D5-A456-D6FB0E78DD85}" sibTransId="{F8B5A9E2-B84C-413B-8BAB-E08A726AE562}"/>
    <dgm:cxn modelId="{A7790385-9526-479F-BB10-2F7F27B0AF6C}" srcId="{4FDC35EB-6C36-4D6A-A506-A788F4CC7793}" destId="{652B6800-242F-4BE0-988A-CD60643BCCCF}" srcOrd="2" destOrd="0" parTransId="{12F59DAC-7BDC-44B4-81D9-4A0DEE641D0E}" sibTransId="{6AFAD9A5-C55B-4C7B-9423-85857E784262}"/>
    <dgm:cxn modelId="{695B1B9C-105C-4D6A-9BE4-AF6D93A3215C}" type="presOf" srcId="{35E07A7A-1CAE-4A16-B2E1-4D3297B63F62}" destId="{B5D24542-47E2-4FD9-BCB7-A25BFE1F5563}" srcOrd="0" destOrd="0" presId="urn:microsoft.com/office/officeart/2005/8/layout/cycle3"/>
    <dgm:cxn modelId="{5B5ABBB7-2FA6-426C-A320-28028AA8C9B8}" srcId="{4FDC35EB-6C36-4D6A-A506-A788F4CC7793}" destId="{E9C54A37-0CBA-4269-A489-AA1A8B272382}" srcOrd="4" destOrd="0" parTransId="{FCDF1B9B-86F8-448C-9C6B-09F1AD8B3425}" sibTransId="{668A0FAA-205B-473F-A452-42167F9FC37C}"/>
    <dgm:cxn modelId="{E576CDBD-F849-4DA9-A16B-407A2DDF2228}" srcId="{4FDC35EB-6C36-4D6A-A506-A788F4CC7793}" destId="{C46C7B2A-6E27-4446-BAFA-14D3E465A4C4}" srcOrd="0" destOrd="0" parTransId="{707013E7-734F-4135-9563-6F22A380D5EC}" sibTransId="{25305DF0-40E3-41D0-B225-B514EF65E012}"/>
    <dgm:cxn modelId="{F172F6CE-71F0-4B08-AB67-3018B8EC1FCD}" srcId="{4FDC35EB-6C36-4D6A-A506-A788F4CC7793}" destId="{C2FC0CF8-B61A-4B95-8C1F-55B50F0DC55C}" srcOrd="1" destOrd="0" parTransId="{9D240D73-31C5-4FAC-8046-3C9854355A92}" sibTransId="{AF5867A4-12A1-4940-9AD5-48BE3AA9FEB0}"/>
    <dgm:cxn modelId="{DB7292E4-8A68-49AB-8E64-FD11C0337E6B}" type="presOf" srcId="{652B6800-242F-4BE0-988A-CD60643BCCCF}" destId="{D401296D-73CE-49BB-9344-CB39B16E3ACF}" srcOrd="0" destOrd="0" presId="urn:microsoft.com/office/officeart/2005/8/layout/cycle3"/>
    <dgm:cxn modelId="{046367E9-8F0E-4ECA-8324-AB64F07FAA2F}" srcId="{4FDC35EB-6C36-4D6A-A506-A788F4CC7793}" destId="{35E07A7A-1CAE-4A16-B2E1-4D3297B63F62}" srcOrd="3" destOrd="0" parTransId="{6AD574EE-93B1-449D-8F06-3EAE10AEB6A9}" sibTransId="{2EF3D199-FD6B-4A3E-B683-708AE0DD47E8}"/>
    <dgm:cxn modelId="{B60B8FF8-99BE-490E-8B08-371382ADCC13}" srcId="{4FDC35EB-6C36-4D6A-A506-A788F4CC7793}" destId="{9C462DBB-904B-4789-9F5C-4BF3DD225A65}" srcOrd="5" destOrd="0" parTransId="{8BC1307D-E43B-40BF-9899-2BE8DDA439B5}" sibTransId="{BCDED42F-8D7B-4659-945C-85AA23F5B43E}"/>
    <dgm:cxn modelId="{7466E3FD-C32A-4CDD-A082-E4845C62AE63}" type="presOf" srcId="{532CA904-71B9-4F9B-95E9-0D69E9F82C1A}" destId="{74EAD374-3CA8-4C1D-B570-832869448F7B}" srcOrd="0" destOrd="0" presId="urn:microsoft.com/office/officeart/2005/8/layout/cycle3"/>
    <dgm:cxn modelId="{C0DABB01-B98B-41C9-A9D6-6FCB2D3993D8}" type="presParOf" srcId="{81874005-0833-4ED1-ADD9-F02E52CE9717}" destId="{0DF78FC8-FC7E-423A-862B-BFB1E9F70BD1}" srcOrd="0" destOrd="0" presId="urn:microsoft.com/office/officeart/2005/8/layout/cycle3"/>
    <dgm:cxn modelId="{7A76755C-9281-4283-BEA5-B6CC9CA2A8DC}" type="presParOf" srcId="{0DF78FC8-FC7E-423A-862B-BFB1E9F70BD1}" destId="{836B7390-DFF7-49BA-8422-3A56DE2BC163}" srcOrd="0" destOrd="0" presId="urn:microsoft.com/office/officeart/2005/8/layout/cycle3"/>
    <dgm:cxn modelId="{32A78DA9-5472-457C-A7C3-68E77AC1CCFE}" type="presParOf" srcId="{0DF78FC8-FC7E-423A-862B-BFB1E9F70BD1}" destId="{2683A72D-DF28-49FE-89DE-20140082997F}" srcOrd="1" destOrd="0" presId="urn:microsoft.com/office/officeart/2005/8/layout/cycle3"/>
    <dgm:cxn modelId="{418FCBF1-A0AA-4713-9714-6675E4F258F9}" type="presParOf" srcId="{0DF78FC8-FC7E-423A-862B-BFB1E9F70BD1}" destId="{3A461992-F61D-400B-87A4-EDC3BDFE4ACF}" srcOrd="2" destOrd="0" presId="urn:microsoft.com/office/officeart/2005/8/layout/cycle3"/>
    <dgm:cxn modelId="{00D9E460-B808-42DE-A018-AD0D39CD63B6}" type="presParOf" srcId="{0DF78FC8-FC7E-423A-862B-BFB1E9F70BD1}" destId="{D401296D-73CE-49BB-9344-CB39B16E3ACF}" srcOrd="3" destOrd="0" presId="urn:microsoft.com/office/officeart/2005/8/layout/cycle3"/>
    <dgm:cxn modelId="{4E6A0C85-9C31-4D1C-AE32-C472E0EFC961}" type="presParOf" srcId="{0DF78FC8-FC7E-423A-862B-BFB1E9F70BD1}" destId="{B5D24542-47E2-4FD9-BCB7-A25BFE1F5563}" srcOrd="4" destOrd="0" presId="urn:microsoft.com/office/officeart/2005/8/layout/cycle3"/>
    <dgm:cxn modelId="{5DDCBC64-BD87-4DB1-8643-8C5CBF4A6316}" type="presParOf" srcId="{0DF78FC8-FC7E-423A-862B-BFB1E9F70BD1}" destId="{A32D4E82-DC0F-4205-BC1A-42C3F48E52B0}" srcOrd="5" destOrd="0" presId="urn:microsoft.com/office/officeart/2005/8/layout/cycle3"/>
    <dgm:cxn modelId="{B12176C5-A2A6-488F-9234-A0D0CDDF8DA5}" type="presParOf" srcId="{0DF78FC8-FC7E-423A-862B-BFB1E9F70BD1}" destId="{D1EF76E8-46D9-4229-BECD-61C4761DF214}" srcOrd="6" destOrd="0" presId="urn:microsoft.com/office/officeart/2005/8/layout/cycle3"/>
    <dgm:cxn modelId="{2F009BC1-E53C-4810-872D-20A5F685E4EC}" type="presParOf" srcId="{0DF78FC8-FC7E-423A-862B-BFB1E9F70BD1}" destId="{3C563C7D-BF70-491D-B139-6FD9AB69F456}" srcOrd="7" destOrd="0" presId="urn:microsoft.com/office/officeart/2005/8/layout/cycle3"/>
    <dgm:cxn modelId="{984F4FC8-6982-4725-92F4-7EA6F232F6BC}" type="presParOf" srcId="{0DF78FC8-FC7E-423A-862B-BFB1E9F70BD1}" destId="{74EAD374-3CA8-4C1D-B570-832869448F7B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925893-CDEB-4A53-BA33-178ECDB118C9}" type="doc">
      <dgm:prSet loTypeId="urn:microsoft.com/office/officeart/2005/8/layout/hierarchy3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4FFE88C-2650-4B53-88BA-98DC43542DAD}">
      <dgm:prSet/>
      <dgm:spPr/>
      <dgm:t>
        <a:bodyPr/>
        <a:lstStyle/>
        <a:p>
          <a:pPr algn="ctr"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כלים תיאורטיים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F232D7B4-B331-4421-8909-9587C4C69673}" type="parTrans" cxnId="{CC717162-584B-4652-885C-AEB801F07944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448E481-6C80-4D09-928F-17049A482830}" type="sibTrans" cxnId="{CC717162-584B-4652-885C-AEB801F07944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B17ECA5-3FC3-4BCA-ABDF-71235912D327}">
      <dgm:prSet/>
      <dgm:spPr/>
      <dgm:t>
        <a:bodyPr/>
        <a:lstStyle/>
        <a:p>
          <a:pPr algn="ctr" rtl="1"/>
          <a:r>
            <a:rPr lang="he-IL" b="1">
              <a:latin typeface="David" panose="020E0502060401010101" pitchFamily="34" charset="-79"/>
              <a:cs typeface="David" panose="020E0502060401010101" pitchFamily="34" charset="-79"/>
            </a:rPr>
            <a:t>מודל</a:t>
          </a:r>
          <a:r>
            <a:rPr lang="en-IL" b="1">
              <a:latin typeface="David" panose="020E0502060401010101" pitchFamily="34" charset="-79"/>
              <a:cs typeface="David" panose="020E0502060401010101" pitchFamily="34" charset="-79"/>
            </a:rPr>
            <a:t> EOQ (Economic Order Quantity)</a:t>
          </a:r>
          <a:r>
            <a:rPr lang="en-IL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331C9EDD-64B8-41D8-993D-BFA37201524B}" type="parTrans" cxnId="{C5BFBE79-3A68-4BE2-9272-AD03D7A4CCC8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DB37821A-ED3B-4D16-85E3-EC143FCB4DB4}" type="sibTrans" cxnId="{C5BFBE79-3A68-4BE2-9272-AD03D7A4CCC8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06E6621C-F705-4E8E-89E2-2F81E57C8BC5}">
      <dgm:prSet/>
      <dgm:spPr/>
      <dgm:t>
        <a:bodyPr/>
        <a:lstStyle/>
        <a:p>
          <a:pPr algn="ctr" rtl="1"/>
          <a:r>
            <a:rPr lang="he-IL" b="1">
              <a:latin typeface="David" panose="020E0502060401010101" pitchFamily="34" charset="-79"/>
              <a:cs typeface="David" panose="020E0502060401010101" pitchFamily="34" charset="-79"/>
            </a:rPr>
            <a:t>מודל</a:t>
          </a:r>
          <a:r>
            <a:rPr lang="en-IL" b="1">
              <a:latin typeface="David" panose="020E0502060401010101" pitchFamily="34" charset="-79"/>
              <a:cs typeface="David" panose="020E0502060401010101" pitchFamily="34" charset="-79"/>
            </a:rPr>
            <a:t> Continuous Review (Q,R)</a:t>
          </a:r>
          <a:r>
            <a:rPr lang="en-IL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00FACAC-A60D-421B-901D-BAECA9BC3601}" type="parTrans" cxnId="{AD20E699-1D42-429B-B636-89E0389EACD6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0E3DBAD-5D78-4CB0-A92F-15E5C66FFA30}" type="sibTrans" cxnId="{AD20E699-1D42-429B-B636-89E0389EACD6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B14615E-6D13-4894-978B-8330F935A231}">
      <dgm:prSet/>
      <dgm:spPr/>
      <dgm:t>
        <a:bodyPr/>
        <a:lstStyle/>
        <a:p>
          <a:pPr algn="ctr"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כלים טכנולוגיים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0E69E3CE-2009-4B91-9A49-D07F1A54A082}" type="parTrans" cxnId="{62D3AF25-818E-4F1A-80D2-8A00810D20C8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A955E8A9-71E7-4C0C-B11D-4D3CA0E04062}" type="sibTrans" cxnId="{62D3AF25-818E-4F1A-80D2-8A00810D20C8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F0C1789B-7A57-4339-9A3C-0D12677961A4}">
      <dgm:prSet/>
      <dgm:spPr/>
      <dgm:t>
        <a:bodyPr/>
        <a:lstStyle/>
        <a:p>
          <a:pPr algn="ctr"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תכנות בשפת</a:t>
          </a:r>
          <a:r>
            <a:rPr lang="en-IL" b="1" dirty="0">
              <a:latin typeface="David" panose="020E0502060401010101" pitchFamily="34" charset="-79"/>
              <a:cs typeface="David" panose="020E0502060401010101" pitchFamily="34" charset="-79"/>
            </a:rPr>
            <a:t> R</a:t>
          </a:r>
          <a:r>
            <a:rPr lang="en-IL" dirty="0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45F9DC50-7F02-4421-AC9C-6D61AD4F3FD8}" type="parTrans" cxnId="{A3B52900-4275-416D-8711-FB973A1C4F9E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077F54C0-D128-4943-B06B-C0070DA29D5A}" type="sibTrans" cxnId="{A3B52900-4275-416D-8711-FB973A1C4F9E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F279DE8D-0C5F-4E70-9C42-47240944E2A5}">
      <dgm:prSet/>
      <dgm:spPr/>
      <dgm:t>
        <a:bodyPr/>
        <a:lstStyle/>
        <a:p>
          <a:pPr algn="ctr" rtl="1"/>
          <a:r>
            <a:rPr lang="he-IL" b="1">
              <a:latin typeface="David" panose="020E0502060401010101" pitchFamily="34" charset="-79"/>
              <a:cs typeface="David" panose="020E0502060401010101" pitchFamily="34" charset="-79"/>
            </a:rPr>
            <a:t>שימוש ב</a:t>
          </a:r>
          <a:r>
            <a:rPr lang="en-IL" b="1">
              <a:latin typeface="David" panose="020E0502060401010101" pitchFamily="34" charset="-79"/>
              <a:cs typeface="David" panose="020E0502060401010101" pitchFamily="34" charset="-79"/>
            </a:rPr>
            <a:t>Excel</a:t>
          </a:r>
          <a:r>
            <a:rPr lang="en-IL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AF05E01-06F1-4C8E-9621-316EDF32F7A5}" type="parTrans" cxnId="{D54DDC1F-D8B6-49DF-8C54-12E3218EB5CF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CF3EA77-65B6-4234-83F3-5B8C667CB2BB}" type="sibTrans" cxnId="{D54DDC1F-D8B6-49DF-8C54-12E3218EB5CF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C0B920F-CCED-4946-8D60-87A4B8A899E9}">
      <dgm:prSet/>
      <dgm:spPr/>
      <dgm:t>
        <a:bodyPr/>
        <a:lstStyle/>
        <a:p>
          <a:pPr algn="ctr"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כלים מתודולוגיים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57674E2A-0920-4900-9F7E-83D607C2B178}" type="parTrans" cxnId="{9E853B88-CDC2-45A0-AF26-94409AA02BD0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74EBE3E7-981B-4217-841A-711AB1F7B124}" type="sibTrans" cxnId="{9E853B88-CDC2-45A0-AF26-94409AA02BD0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FC6FC5CA-8BC7-4D63-82AC-2B6C0C60C5D8}">
      <dgm:prSet/>
      <dgm:spPr/>
      <dgm:t>
        <a:bodyPr/>
        <a:lstStyle/>
        <a:p>
          <a:pPr algn="ctr" rtl="1"/>
          <a:r>
            <a:rPr lang="he-IL" b="1">
              <a:latin typeface="David" panose="020E0502060401010101" pitchFamily="34" charset="-79"/>
              <a:cs typeface="David" panose="020E0502060401010101" pitchFamily="34" charset="-79"/>
            </a:rPr>
            <a:t>סימולציות מרובות</a:t>
          </a:r>
          <a:r>
            <a:rPr lang="en-IL" b="1">
              <a:latin typeface="David" panose="020E0502060401010101" pitchFamily="34" charset="-79"/>
              <a:cs typeface="David" panose="020E0502060401010101" pitchFamily="34" charset="-79"/>
            </a:rPr>
            <a:t> (Replications)</a:t>
          </a:r>
          <a:r>
            <a:rPr lang="en-IL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47FE2271-CD1C-4AE4-8771-3ECDFD7A17E5}" type="parTrans" cxnId="{FC8F8767-3034-41FA-808C-93C6CB9EE94F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8723292A-2023-4BD5-9F77-FD9DC37F9162}" type="sibTrans" cxnId="{FC8F8767-3034-41FA-808C-93C6CB9EE94F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C041CE95-EC66-4F40-B48C-CC0EFE5E0E42}">
      <dgm:prSet/>
      <dgm:spPr/>
      <dgm:t>
        <a:bodyPr/>
        <a:lstStyle/>
        <a:p>
          <a:pPr algn="ctr" rtl="1"/>
          <a:r>
            <a:rPr lang="he-IL" b="1">
              <a:latin typeface="David" panose="020E0502060401010101" pitchFamily="34" charset="-79"/>
              <a:cs typeface="David" panose="020E0502060401010101" pitchFamily="34" charset="-79"/>
            </a:rPr>
            <a:t>ניתוח רגישות</a:t>
          </a:r>
          <a:r>
            <a:rPr lang="en-IL" b="1">
              <a:latin typeface="David" panose="020E0502060401010101" pitchFamily="34" charset="-79"/>
              <a:cs typeface="David" panose="020E0502060401010101" pitchFamily="34" charset="-79"/>
            </a:rPr>
            <a:t> (Sensitivity Analysis)</a:t>
          </a:r>
          <a:r>
            <a:rPr lang="en-IL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3A8FB997-DF64-4957-9347-05D74E3B86F3}" type="parTrans" cxnId="{EED9B5FD-2508-4B87-8EC9-0A0F67440B3B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6336C8F-6EC5-49D5-8B18-444AC171470F}" type="sibTrans" cxnId="{EED9B5FD-2508-4B87-8EC9-0A0F67440B3B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522D0E5E-94A5-4F19-8C91-C3A772EA6B6C}">
      <dgm:prSet/>
      <dgm:spPr/>
      <dgm:t>
        <a:bodyPr/>
        <a:lstStyle/>
        <a:p>
          <a:pPr algn="ctr"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שימוש ב-</a:t>
          </a:r>
          <a:r>
            <a:rPr lang="en-IL" b="1" dirty="0">
              <a:latin typeface="David" panose="020E0502060401010101" pitchFamily="34" charset="-79"/>
              <a:cs typeface="David" panose="020E0502060401010101" pitchFamily="34" charset="-79"/>
            </a:rPr>
            <a:t>Seed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572A0C6-987F-4144-BBCE-E08A4CB6758B}" type="parTrans" cxnId="{8892710D-5B97-4979-A5CC-3722DC9705C1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108AEAA9-CA86-427A-999A-AE7BA8DEF36A}" type="sibTrans" cxnId="{8892710D-5B97-4979-A5CC-3722DC9705C1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8D1DBF56-8459-430F-988A-E300913EB60B}">
      <dgm:prSet/>
      <dgm:spPr/>
      <dgm:t>
        <a:bodyPr/>
        <a:lstStyle/>
        <a:p>
          <a:pPr algn="ctr"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כלים מתקדמים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CBCB9220-B574-49CB-A06C-42018B536259}" type="parTrans" cxnId="{2CC5B001-84EE-4B7E-A01B-F9CBC8414D9D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BF724913-0C66-47D6-B753-E7AEDAB1C4A5}" type="sibTrans" cxnId="{2CC5B001-84EE-4B7E-A01B-F9CBC8414D9D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84E6F5EA-222E-442D-BB3C-E0E562F2BD8B}">
      <dgm:prSet/>
      <dgm:spPr/>
      <dgm:t>
        <a:bodyPr/>
        <a:lstStyle/>
        <a:p>
          <a:pPr algn="ctr"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למידת מכונה</a:t>
          </a:r>
          <a:r>
            <a:rPr lang="en-IL" b="1" dirty="0">
              <a:latin typeface="David" panose="020E0502060401010101" pitchFamily="34" charset="-79"/>
              <a:cs typeface="David" panose="020E0502060401010101" pitchFamily="34" charset="-79"/>
            </a:rPr>
            <a:t> (Random Forest)</a:t>
          </a:r>
          <a:r>
            <a:rPr lang="en-IL" dirty="0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D7060C51-9322-4BC8-9E08-F9E75948BC80}" type="parTrans" cxnId="{8C9DB8BA-8F49-44A1-B73D-E8924FFDB4E1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2CF5B5C5-00BC-4F06-944F-959E33BDC0B7}" type="sibTrans" cxnId="{8C9DB8BA-8F49-44A1-B73D-E8924FFDB4E1}">
      <dgm:prSet/>
      <dgm:spPr/>
      <dgm:t>
        <a:bodyPr/>
        <a:lstStyle/>
        <a:p>
          <a:pPr algn="ctr" rtl="1"/>
          <a:endParaRPr lang="en-US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C51824F6-DCAC-4AB8-8128-D52196CEB8D5}" type="pres">
      <dgm:prSet presAssocID="{3B925893-CDEB-4A53-BA33-178ECDB118C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B77EFC-09A0-4FF9-B8C0-A7B40895BC33}" type="pres">
      <dgm:prSet presAssocID="{E4FFE88C-2650-4B53-88BA-98DC43542DAD}" presName="root" presStyleCnt="0"/>
      <dgm:spPr/>
    </dgm:pt>
    <dgm:pt modelId="{E58D2225-4BC4-47EF-AFB0-2562EE8E47B8}" type="pres">
      <dgm:prSet presAssocID="{E4FFE88C-2650-4B53-88BA-98DC43542DAD}" presName="rootComposite" presStyleCnt="0"/>
      <dgm:spPr/>
    </dgm:pt>
    <dgm:pt modelId="{D36D743B-E75F-46AA-9D27-68FB40EE9F95}" type="pres">
      <dgm:prSet presAssocID="{E4FFE88C-2650-4B53-88BA-98DC43542DAD}" presName="rootText" presStyleLbl="node1" presStyleIdx="0" presStyleCnt="4"/>
      <dgm:spPr/>
    </dgm:pt>
    <dgm:pt modelId="{DFF77E24-03CD-487B-BBAF-92A62630A651}" type="pres">
      <dgm:prSet presAssocID="{E4FFE88C-2650-4B53-88BA-98DC43542DAD}" presName="rootConnector" presStyleLbl="node1" presStyleIdx="0" presStyleCnt="4"/>
      <dgm:spPr/>
    </dgm:pt>
    <dgm:pt modelId="{5624FA2A-9D14-4BBF-AB84-723C11CD1B04}" type="pres">
      <dgm:prSet presAssocID="{E4FFE88C-2650-4B53-88BA-98DC43542DAD}" presName="childShape" presStyleCnt="0"/>
      <dgm:spPr/>
    </dgm:pt>
    <dgm:pt modelId="{BCCB8D29-8149-4938-8DFF-F40A1012A26E}" type="pres">
      <dgm:prSet presAssocID="{331C9EDD-64B8-41D8-993D-BFA37201524B}" presName="Name13" presStyleLbl="parChTrans1D2" presStyleIdx="0" presStyleCnt="8"/>
      <dgm:spPr/>
    </dgm:pt>
    <dgm:pt modelId="{60D71E3A-70D7-4B4B-A3B5-4AE933B378B1}" type="pres">
      <dgm:prSet presAssocID="{EB17ECA5-3FC3-4BCA-ABDF-71235912D327}" presName="childText" presStyleLbl="bgAcc1" presStyleIdx="0" presStyleCnt="8">
        <dgm:presLayoutVars>
          <dgm:bulletEnabled val="1"/>
        </dgm:presLayoutVars>
      </dgm:prSet>
      <dgm:spPr/>
    </dgm:pt>
    <dgm:pt modelId="{AAC397A2-D535-4C68-A8F1-2B20608E20A8}" type="pres">
      <dgm:prSet presAssocID="{E00FACAC-A60D-421B-901D-BAECA9BC3601}" presName="Name13" presStyleLbl="parChTrans1D2" presStyleIdx="1" presStyleCnt="8"/>
      <dgm:spPr/>
    </dgm:pt>
    <dgm:pt modelId="{49CAB484-2A84-4EE3-B0F2-DC57580261CB}" type="pres">
      <dgm:prSet presAssocID="{06E6621C-F705-4E8E-89E2-2F81E57C8BC5}" presName="childText" presStyleLbl="bgAcc1" presStyleIdx="1" presStyleCnt="8">
        <dgm:presLayoutVars>
          <dgm:bulletEnabled val="1"/>
        </dgm:presLayoutVars>
      </dgm:prSet>
      <dgm:spPr/>
    </dgm:pt>
    <dgm:pt modelId="{62F8125A-F742-4A4B-B6BB-44CE5D74F982}" type="pres">
      <dgm:prSet presAssocID="{9B14615E-6D13-4894-978B-8330F935A231}" presName="root" presStyleCnt="0"/>
      <dgm:spPr/>
    </dgm:pt>
    <dgm:pt modelId="{95713B80-B8D5-49EB-83B7-F5215EB19A2F}" type="pres">
      <dgm:prSet presAssocID="{9B14615E-6D13-4894-978B-8330F935A231}" presName="rootComposite" presStyleCnt="0"/>
      <dgm:spPr/>
    </dgm:pt>
    <dgm:pt modelId="{7456E5EC-C236-42B2-84A1-78F052C544BB}" type="pres">
      <dgm:prSet presAssocID="{9B14615E-6D13-4894-978B-8330F935A231}" presName="rootText" presStyleLbl="node1" presStyleIdx="1" presStyleCnt="4"/>
      <dgm:spPr/>
    </dgm:pt>
    <dgm:pt modelId="{438601C1-EED5-4336-8D1C-B4999A8E221B}" type="pres">
      <dgm:prSet presAssocID="{9B14615E-6D13-4894-978B-8330F935A231}" presName="rootConnector" presStyleLbl="node1" presStyleIdx="1" presStyleCnt="4"/>
      <dgm:spPr/>
    </dgm:pt>
    <dgm:pt modelId="{D2904DD6-8AD0-40B7-A858-71C0BD5C424D}" type="pres">
      <dgm:prSet presAssocID="{9B14615E-6D13-4894-978B-8330F935A231}" presName="childShape" presStyleCnt="0"/>
      <dgm:spPr/>
    </dgm:pt>
    <dgm:pt modelId="{751B07BB-D122-4AC6-B32C-644441D83E84}" type="pres">
      <dgm:prSet presAssocID="{45F9DC50-7F02-4421-AC9C-6D61AD4F3FD8}" presName="Name13" presStyleLbl="parChTrans1D2" presStyleIdx="2" presStyleCnt="8"/>
      <dgm:spPr/>
    </dgm:pt>
    <dgm:pt modelId="{7A011C44-011D-4187-9D03-39A7B1890396}" type="pres">
      <dgm:prSet presAssocID="{F0C1789B-7A57-4339-9A3C-0D12677961A4}" presName="childText" presStyleLbl="bgAcc1" presStyleIdx="2" presStyleCnt="8">
        <dgm:presLayoutVars>
          <dgm:bulletEnabled val="1"/>
        </dgm:presLayoutVars>
      </dgm:prSet>
      <dgm:spPr/>
    </dgm:pt>
    <dgm:pt modelId="{04A5FF42-48B5-4CE1-B3A1-4ED9280380DA}" type="pres">
      <dgm:prSet presAssocID="{9AF05E01-06F1-4C8E-9621-316EDF32F7A5}" presName="Name13" presStyleLbl="parChTrans1D2" presStyleIdx="3" presStyleCnt="8"/>
      <dgm:spPr/>
    </dgm:pt>
    <dgm:pt modelId="{3C588554-EE90-4B16-935B-5D778C078D93}" type="pres">
      <dgm:prSet presAssocID="{F279DE8D-0C5F-4E70-9C42-47240944E2A5}" presName="childText" presStyleLbl="bgAcc1" presStyleIdx="3" presStyleCnt="8">
        <dgm:presLayoutVars>
          <dgm:bulletEnabled val="1"/>
        </dgm:presLayoutVars>
      </dgm:prSet>
      <dgm:spPr/>
    </dgm:pt>
    <dgm:pt modelId="{99471B9B-8F83-4808-82FE-BEA74914D556}" type="pres">
      <dgm:prSet presAssocID="{9C0B920F-CCED-4946-8D60-87A4B8A899E9}" presName="root" presStyleCnt="0"/>
      <dgm:spPr/>
    </dgm:pt>
    <dgm:pt modelId="{DF1F3238-00A0-4D78-BEFF-C9B4CA9DCBDA}" type="pres">
      <dgm:prSet presAssocID="{9C0B920F-CCED-4946-8D60-87A4B8A899E9}" presName="rootComposite" presStyleCnt="0"/>
      <dgm:spPr/>
    </dgm:pt>
    <dgm:pt modelId="{F9852704-1D3C-4761-BD7E-749B6BE13470}" type="pres">
      <dgm:prSet presAssocID="{9C0B920F-CCED-4946-8D60-87A4B8A899E9}" presName="rootText" presStyleLbl="node1" presStyleIdx="2" presStyleCnt="4"/>
      <dgm:spPr/>
    </dgm:pt>
    <dgm:pt modelId="{97A25EDC-F31E-4A83-9B7B-A84939876FF8}" type="pres">
      <dgm:prSet presAssocID="{9C0B920F-CCED-4946-8D60-87A4B8A899E9}" presName="rootConnector" presStyleLbl="node1" presStyleIdx="2" presStyleCnt="4"/>
      <dgm:spPr/>
    </dgm:pt>
    <dgm:pt modelId="{98616F83-F395-425F-BEE3-AACF92A43C6A}" type="pres">
      <dgm:prSet presAssocID="{9C0B920F-CCED-4946-8D60-87A4B8A899E9}" presName="childShape" presStyleCnt="0"/>
      <dgm:spPr/>
    </dgm:pt>
    <dgm:pt modelId="{E267102A-9036-499C-A2AC-28ED25490936}" type="pres">
      <dgm:prSet presAssocID="{47FE2271-CD1C-4AE4-8771-3ECDFD7A17E5}" presName="Name13" presStyleLbl="parChTrans1D2" presStyleIdx="4" presStyleCnt="8"/>
      <dgm:spPr/>
    </dgm:pt>
    <dgm:pt modelId="{C390C88B-CDB9-4D6A-A0AE-A09E2313BB2D}" type="pres">
      <dgm:prSet presAssocID="{FC6FC5CA-8BC7-4D63-82AC-2B6C0C60C5D8}" presName="childText" presStyleLbl="bgAcc1" presStyleIdx="4" presStyleCnt="8">
        <dgm:presLayoutVars>
          <dgm:bulletEnabled val="1"/>
        </dgm:presLayoutVars>
      </dgm:prSet>
      <dgm:spPr/>
    </dgm:pt>
    <dgm:pt modelId="{8126AB4D-97CB-4994-8C72-D67FCF96190B}" type="pres">
      <dgm:prSet presAssocID="{3A8FB997-DF64-4957-9347-05D74E3B86F3}" presName="Name13" presStyleLbl="parChTrans1D2" presStyleIdx="5" presStyleCnt="8"/>
      <dgm:spPr/>
    </dgm:pt>
    <dgm:pt modelId="{39DA5614-718A-4D4F-AEAC-7A88713DE7A0}" type="pres">
      <dgm:prSet presAssocID="{C041CE95-EC66-4F40-B48C-CC0EFE5E0E42}" presName="childText" presStyleLbl="bgAcc1" presStyleIdx="5" presStyleCnt="8">
        <dgm:presLayoutVars>
          <dgm:bulletEnabled val="1"/>
        </dgm:presLayoutVars>
      </dgm:prSet>
      <dgm:spPr/>
    </dgm:pt>
    <dgm:pt modelId="{0F7B1646-F330-47FB-B90A-93670954C1F9}" type="pres">
      <dgm:prSet presAssocID="{6572A0C6-987F-4144-BBCE-E08A4CB6758B}" presName="Name13" presStyleLbl="parChTrans1D2" presStyleIdx="6" presStyleCnt="8"/>
      <dgm:spPr/>
    </dgm:pt>
    <dgm:pt modelId="{6A72C0AE-5A63-4750-A307-53D76EAF2007}" type="pres">
      <dgm:prSet presAssocID="{522D0E5E-94A5-4F19-8C91-C3A772EA6B6C}" presName="childText" presStyleLbl="bgAcc1" presStyleIdx="6" presStyleCnt="8">
        <dgm:presLayoutVars>
          <dgm:bulletEnabled val="1"/>
        </dgm:presLayoutVars>
      </dgm:prSet>
      <dgm:spPr/>
    </dgm:pt>
    <dgm:pt modelId="{8AE36467-5138-47E3-A579-FF76712EB260}" type="pres">
      <dgm:prSet presAssocID="{8D1DBF56-8459-430F-988A-E300913EB60B}" presName="root" presStyleCnt="0"/>
      <dgm:spPr/>
    </dgm:pt>
    <dgm:pt modelId="{7C93979D-8928-48B2-9093-F454A6476586}" type="pres">
      <dgm:prSet presAssocID="{8D1DBF56-8459-430F-988A-E300913EB60B}" presName="rootComposite" presStyleCnt="0"/>
      <dgm:spPr/>
    </dgm:pt>
    <dgm:pt modelId="{08A1CA9C-F7DD-4F8B-A322-5C2E7208A8EF}" type="pres">
      <dgm:prSet presAssocID="{8D1DBF56-8459-430F-988A-E300913EB60B}" presName="rootText" presStyleLbl="node1" presStyleIdx="3" presStyleCnt="4"/>
      <dgm:spPr/>
    </dgm:pt>
    <dgm:pt modelId="{BA576040-B55C-4846-83C0-01B000212C9B}" type="pres">
      <dgm:prSet presAssocID="{8D1DBF56-8459-430F-988A-E300913EB60B}" presName="rootConnector" presStyleLbl="node1" presStyleIdx="3" presStyleCnt="4"/>
      <dgm:spPr/>
    </dgm:pt>
    <dgm:pt modelId="{3E0D8F68-D7AD-4D32-9E01-943B9EED5491}" type="pres">
      <dgm:prSet presAssocID="{8D1DBF56-8459-430F-988A-E300913EB60B}" presName="childShape" presStyleCnt="0"/>
      <dgm:spPr/>
    </dgm:pt>
    <dgm:pt modelId="{C5D3BF2D-8C1F-4C36-8C5C-C20B71718711}" type="pres">
      <dgm:prSet presAssocID="{D7060C51-9322-4BC8-9E08-F9E75948BC80}" presName="Name13" presStyleLbl="parChTrans1D2" presStyleIdx="7" presStyleCnt="8"/>
      <dgm:spPr/>
    </dgm:pt>
    <dgm:pt modelId="{F429B143-9343-4356-9CE9-A6616FE06FA7}" type="pres">
      <dgm:prSet presAssocID="{84E6F5EA-222E-442D-BB3C-E0E562F2BD8B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A3B52900-4275-416D-8711-FB973A1C4F9E}" srcId="{9B14615E-6D13-4894-978B-8330F935A231}" destId="{F0C1789B-7A57-4339-9A3C-0D12677961A4}" srcOrd="0" destOrd="0" parTransId="{45F9DC50-7F02-4421-AC9C-6D61AD4F3FD8}" sibTransId="{077F54C0-D128-4943-B06B-C0070DA29D5A}"/>
    <dgm:cxn modelId="{107C7501-C14A-4DAA-9520-F24EB825CEF3}" type="presOf" srcId="{45F9DC50-7F02-4421-AC9C-6D61AD4F3FD8}" destId="{751B07BB-D122-4AC6-B32C-644441D83E84}" srcOrd="0" destOrd="0" presId="urn:microsoft.com/office/officeart/2005/8/layout/hierarchy3"/>
    <dgm:cxn modelId="{2CC5B001-84EE-4B7E-A01B-F9CBC8414D9D}" srcId="{3B925893-CDEB-4A53-BA33-178ECDB118C9}" destId="{8D1DBF56-8459-430F-988A-E300913EB60B}" srcOrd="3" destOrd="0" parTransId="{CBCB9220-B574-49CB-A06C-42018B536259}" sibTransId="{BF724913-0C66-47D6-B753-E7AEDAB1C4A5}"/>
    <dgm:cxn modelId="{F263A908-3B83-43DC-ACE4-49E6EDB159BD}" type="presOf" srcId="{E00FACAC-A60D-421B-901D-BAECA9BC3601}" destId="{AAC397A2-D535-4C68-A8F1-2B20608E20A8}" srcOrd="0" destOrd="0" presId="urn:microsoft.com/office/officeart/2005/8/layout/hierarchy3"/>
    <dgm:cxn modelId="{8892710D-5B97-4979-A5CC-3722DC9705C1}" srcId="{9C0B920F-CCED-4946-8D60-87A4B8A899E9}" destId="{522D0E5E-94A5-4F19-8C91-C3A772EA6B6C}" srcOrd="2" destOrd="0" parTransId="{6572A0C6-987F-4144-BBCE-E08A4CB6758B}" sibTransId="{108AEAA9-CA86-427A-999A-AE7BA8DEF36A}"/>
    <dgm:cxn modelId="{CAC50913-E55E-41EB-96ED-FBAC15B2971B}" type="presOf" srcId="{8D1DBF56-8459-430F-988A-E300913EB60B}" destId="{BA576040-B55C-4846-83C0-01B000212C9B}" srcOrd="1" destOrd="0" presId="urn:microsoft.com/office/officeart/2005/8/layout/hierarchy3"/>
    <dgm:cxn modelId="{FE9D4215-8D14-40DF-AABA-646362D3E747}" type="presOf" srcId="{9B14615E-6D13-4894-978B-8330F935A231}" destId="{7456E5EC-C236-42B2-84A1-78F052C544BB}" srcOrd="0" destOrd="0" presId="urn:microsoft.com/office/officeart/2005/8/layout/hierarchy3"/>
    <dgm:cxn modelId="{D54DDC1F-D8B6-49DF-8C54-12E3218EB5CF}" srcId="{9B14615E-6D13-4894-978B-8330F935A231}" destId="{F279DE8D-0C5F-4E70-9C42-47240944E2A5}" srcOrd="1" destOrd="0" parTransId="{9AF05E01-06F1-4C8E-9621-316EDF32F7A5}" sibTransId="{6CF3EA77-65B6-4234-83F3-5B8C667CB2BB}"/>
    <dgm:cxn modelId="{62D3AF25-818E-4F1A-80D2-8A00810D20C8}" srcId="{3B925893-CDEB-4A53-BA33-178ECDB118C9}" destId="{9B14615E-6D13-4894-978B-8330F935A231}" srcOrd="1" destOrd="0" parTransId="{0E69E3CE-2009-4B91-9A49-D07F1A54A082}" sibTransId="{A955E8A9-71E7-4C0C-B11D-4D3CA0E04062}"/>
    <dgm:cxn modelId="{A8CF2D31-9F3A-4BBF-BCD4-42AF830AF57B}" type="presOf" srcId="{06E6621C-F705-4E8E-89E2-2F81E57C8BC5}" destId="{49CAB484-2A84-4EE3-B0F2-DC57580261CB}" srcOrd="0" destOrd="0" presId="urn:microsoft.com/office/officeart/2005/8/layout/hierarchy3"/>
    <dgm:cxn modelId="{04897D37-263E-4174-8EE4-09EA7796CFF5}" type="presOf" srcId="{E4FFE88C-2650-4B53-88BA-98DC43542DAD}" destId="{DFF77E24-03CD-487B-BBAF-92A62630A651}" srcOrd="1" destOrd="0" presId="urn:microsoft.com/office/officeart/2005/8/layout/hierarchy3"/>
    <dgm:cxn modelId="{D2FD3C3C-381D-4A94-A885-31C4F06B5848}" type="presOf" srcId="{9C0B920F-CCED-4946-8D60-87A4B8A899E9}" destId="{F9852704-1D3C-4761-BD7E-749B6BE13470}" srcOrd="0" destOrd="0" presId="urn:microsoft.com/office/officeart/2005/8/layout/hierarchy3"/>
    <dgm:cxn modelId="{F2F8983F-5A33-43D0-8F2D-9721A13903C9}" type="presOf" srcId="{47FE2271-CD1C-4AE4-8771-3ECDFD7A17E5}" destId="{E267102A-9036-499C-A2AC-28ED25490936}" srcOrd="0" destOrd="0" presId="urn:microsoft.com/office/officeart/2005/8/layout/hierarchy3"/>
    <dgm:cxn modelId="{CC717162-584B-4652-885C-AEB801F07944}" srcId="{3B925893-CDEB-4A53-BA33-178ECDB118C9}" destId="{E4FFE88C-2650-4B53-88BA-98DC43542DAD}" srcOrd="0" destOrd="0" parTransId="{F232D7B4-B331-4421-8909-9587C4C69673}" sibTransId="{9448E481-6C80-4D09-928F-17049A482830}"/>
    <dgm:cxn modelId="{6CCC5642-9BFE-44DC-9F0A-447105E9C22B}" type="presOf" srcId="{6572A0C6-987F-4144-BBCE-E08A4CB6758B}" destId="{0F7B1646-F330-47FB-B90A-93670954C1F9}" srcOrd="0" destOrd="0" presId="urn:microsoft.com/office/officeart/2005/8/layout/hierarchy3"/>
    <dgm:cxn modelId="{FC8F8767-3034-41FA-808C-93C6CB9EE94F}" srcId="{9C0B920F-CCED-4946-8D60-87A4B8A899E9}" destId="{FC6FC5CA-8BC7-4D63-82AC-2B6C0C60C5D8}" srcOrd="0" destOrd="0" parTransId="{47FE2271-CD1C-4AE4-8771-3ECDFD7A17E5}" sibTransId="{8723292A-2023-4BD5-9F77-FD9DC37F9162}"/>
    <dgm:cxn modelId="{712CAC4D-E38B-4461-A9C1-8CBF3AE132FA}" type="presOf" srcId="{9C0B920F-CCED-4946-8D60-87A4B8A899E9}" destId="{97A25EDC-F31E-4A83-9B7B-A84939876FF8}" srcOrd="1" destOrd="0" presId="urn:microsoft.com/office/officeart/2005/8/layout/hierarchy3"/>
    <dgm:cxn modelId="{8B798475-69D8-439B-924B-BEEC549895F7}" type="presOf" srcId="{331C9EDD-64B8-41D8-993D-BFA37201524B}" destId="{BCCB8D29-8149-4938-8DFF-F40A1012A26E}" srcOrd="0" destOrd="0" presId="urn:microsoft.com/office/officeart/2005/8/layout/hierarchy3"/>
    <dgm:cxn modelId="{7EC75179-EC7F-49E1-B977-06864F6BF11E}" type="presOf" srcId="{FC6FC5CA-8BC7-4D63-82AC-2B6C0C60C5D8}" destId="{C390C88B-CDB9-4D6A-A0AE-A09E2313BB2D}" srcOrd="0" destOrd="0" presId="urn:microsoft.com/office/officeart/2005/8/layout/hierarchy3"/>
    <dgm:cxn modelId="{C5BFBE79-3A68-4BE2-9272-AD03D7A4CCC8}" srcId="{E4FFE88C-2650-4B53-88BA-98DC43542DAD}" destId="{EB17ECA5-3FC3-4BCA-ABDF-71235912D327}" srcOrd="0" destOrd="0" parTransId="{331C9EDD-64B8-41D8-993D-BFA37201524B}" sibTransId="{DB37821A-ED3B-4D16-85E3-EC143FCB4DB4}"/>
    <dgm:cxn modelId="{2AF13B7D-6D13-4286-A4FC-03EE1C56F012}" type="presOf" srcId="{D7060C51-9322-4BC8-9E08-F9E75948BC80}" destId="{C5D3BF2D-8C1F-4C36-8C5C-C20B71718711}" srcOrd="0" destOrd="0" presId="urn:microsoft.com/office/officeart/2005/8/layout/hierarchy3"/>
    <dgm:cxn modelId="{4BD77D86-85A0-4A4D-991B-0E44C78CBF44}" type="presOf" srcId="{F279DE8D-0C5F-4E70-9C42-47240944E2A5}" destId="{3C588554-EE90-4B16-935B-5D778C078D93}" srcOrd="0" destOrd="0" presId="urn:microsoft.com/office/officeart/2005/8/layout/hierarchy3"/>
    <dgm:cxn modelId="{9E853B88-CDC2-45A0-AF26-94409AA02BD0}" srcId="{3B925893-CDEB-4A53-BA33-178ECDB118C9}" destId="{9C0B920F-CCED-4946-8D60-87A4B8A899E9}" srcOrd="2" destOrd="0" parTransId="{57674E2A-0920-4900-9F7E-83D607C2B178}" sibTransId="{74EBE3E7-981B-4217-841A-711AB1F7B124}"/>
    <dgm:cxn modelId="{C6A7E68C-4482-4366-A936-122C9825C242}" type="presOf" srcId="{8D1DBF56-8459-430F-988A-E300913EB60B}" destId="{08A1CA9C-F7DD-4F8B-A322-5C2E7208A8EF}" srcOrd="0" destOrd="0" presId="urn:microsoft.com/office/officeart/2005/8/layout/hierarchy3"/>
    <dgm:cxn modelId="{CB42AF8D-5C91-4AAB-B08E-2B989143A74B}" type="presOf" srcId="{84E6F5EA-222E-442D-BB3C-E0E562F2BD8B}" destId="{F429B143-9343-4356-9CE9-A6616FE06FA7}" srcOrd="0" destOrd="0" presId="urn:microsoft.com/office/officeart/2005/8/layout/hierarchy3"/>
    <dgm:cxn modelId="{2E87858E-3A26-482A-97DB-DDDB56DDCF19}" type="presOf" srcId="{3B925893-CDEB-4A53-BA33-178ECDB118C9}" destId="{C51824F6-DCAC-4AB8-8128-D52196CEB8D5}" srcOrd="0" destOrd="0" presId="urn:microsoft.com/office/officeart/2005/8/layout/hierarchy3"/>
    <dgm:cxn modelId="{1AB68697-982C-4025-9F46-E6BEB2E9C5C9}" type="presOf" srcId="{522D0E5E-94A5-4F19-8C91-C3A772EA6B6C}" destId="{6A72C0AE-5A63-4750-A307-53D76EAF2007}" srcOrd="0" destOrd="0" presId="urn:microsoft.com/office/officeart/2005/8/layout/hierarchy3"/>
    <dgm:cxn modelId="{AD20E699-1D42-429B-B636-89E0389EACD6}" srcId="{E4FFE88C-2650-4B53-88BA-98DC43542DAD}" destId="{06E6621C-F705-4E8E-89E2-2F81E57C8BC5}" srcOrd="1" destOrd="0" parTransId="{E00FACAC-A60D-421B-901D-BAECA9BC3601}" sibTransId="{E0E3DBAD-5D78-4CB0-A92F-15E5C66FFA30}"/>
    <dgm:cxn modelId="{5D096FA3-FD6A-4176-83BC-4E2B21DC29F6}" type="presOf" srcId="{EB17ECA5-3FC3-4BCA-ABDF-71235912D327}" destId="{60D71E3A-70D7-4B4B-A3B5-4AE933B378B1}" srcOrd="0" destOrd="0" presId="urn:microsoft.com/office/officeart/2005/8/layout/hierarchy3"/>
    <dgm:cxn modelId="{912102A7-51D7-4B94-BA3D-89289F96E87E}" type="presOf" srcId="{C041CE95-EC66-4F40-B48C-CC0EFE5E0E42}" destId="{39DA5614-718A-4D4F-AEAC-7A88713DE7A0}" srcOrd="0" destOrd="0" presId="urn:microsoft.com/office/officeart/2005/8/layout/hierarchy3"/>
    <dgm:cxn modelId="{1014EFB5-50B1-4942-B439-A471C1FA28AD}" type="presOf" srcId="{E4FFE88C-2650-4B53-88BA-98DC43542DAD}" destId="{D36D743B-E75F-46AA-9D27-68FB40EE9F95}" srcOrd="0" destOrd="0" presId="urn:microsoft.com/office/officeart/2005/8/layout/hierarchy3"/>
    <dgm:cxn modelId="{8C9DB8BA-8F49-44A1-B73D-E8924FFDB4E1}" srcId="{8D1DBF56-8459-430F-988A-E300913EB60B}" destId="{84E6F5EA-222E-442D-BB3C-E0E562F2BD8B}" srcOrd="0" destOrd="0" parTransId="{D7060C51-9322-4BC8-9E08-F9E75948BC80}" sibTransId="{2CF5B5C5-00BC-4F06-944F-959E33BDC0B7}"/>
    <dgm:cxn modelId="{B340F5C2-5CB2-43E1-90E1-645380A1BF78}" type="presOf" srcId="{3A8FB997-DF64-4957-9347-05D74E3B86F3}" destId="{8126AB4D-97CB-4994-8C72-D67FCF96190B}" srcOrd="0" destOrd="0" presId="urn:microsoft.com/office/officeart/2005/8/layout/hierarchy3"/>
    <dgm:cxn modelId="{4EB1F2CE-5D34-4DEA-89F8-61BD36D5D6B9}" type="presOf" srcId="{9AF05E01-06F1-4C8E-9621-316EDF32F7A5}" destId="{04A5FF42-48B5-4CE1-B3A1-4ED9280380DA}" srcOrd="0" destOrd="0" presId="urn:microsoft.com/office/officeart/2005/8/layout/hierarchy3"/>
    <dgm:cxn modelId="{21456ADC-0B32-4AD9-A088-3239B8DC2B81}" type="presOf" srcId="{F0C1789B-7A57-4339-9A3C-0D12677961A4}" destId="{7A011C44-011D-4187-9D03-39A7B1890396}" srcOrd="0" destOrd="0" presId="urn:microsoft.com/office/officeart/2005/8/layout/hierarchy3"/>
    <dgm:cxn modelId="{D4163DEB-8F5C-4B9E-BB56-19FC63738F6D}" type="presOf" srcId="{9B14615E-6D13-4894-978B-8330F935A231}" destId="{438601C1-EED5-4336-8D1C-B4999A8E221B}" srcOrd="1" destOrd="0" presId="urn:microsoft.com/office/officeart/2005/8/layout/hierarchy3"/>
    <dgm:cxn modelId="{EED9B5FD-2508-4B87-8EC9-0A0F67440B3B}" srcId="{9C0B920F-CCED-4946-8D60-87A4B8A899E9}" destId="{C041CE95-EC66-4F40-B48C-CC0EFE5E0E42}" srcOrd="1" destOrd="0" parTransId="{3A8FB997-DF64-4957-9347-05D74E3B86F3}" sibTransId="{96336C8F-6EC5-49D5-8B18-444AC171470F}"/>
    <dgm:cxn modelId="{0D9DFC8F-8909-43FA-BB30-B672DC5668C9}" type="presParOf" srcId="{C51824F6-DCAC-4AB8-8128-D52196CEB8D5}" destId="{FDB77EFC-09A0-4FF9-B8C0-A7B40895BC33}" srcOrd="0" destOrd="0" presId="urn:microsoft.com/office/officeart/2005/8/layout/hierarchy3"/>
    <dgm:cxn modelId="{0FE88949-2C5A-4E7F-8B37-8391F4B3657F}" type="presParOf" srcId="{FDB77EFC-09A0-4FF9-B8C0-A7B40895BC33}" destId="{E58D2225-4BC4-47EF-AFB0-2562EE8E47B8}" srcOrd="0" destOrd="0" presId="urn:microsoft.com/office/officeart/2005/8/layout/hierarchy3"/>
    <dgm:cxn modelId="{F0EBE06B-2A3F-4991-BABC-A15E79A45DA5}" type="presParOf" srcId="{E58D2225-4BC4-47EF-AFB0-2562EE8E47B8}" destId="{D36D743B-E75F-46AA-9D27-68FB40EE9F95}" srcOrd="0" destOrd="0" presId="urn:microsoft.com/office/officeart/2005/8/layout/hierarchy3"/>
    <dgm:cxn modelId="{60849371-0C02-4F8E-B419-F467DEC0B61B}" type="presParOf" srcId="{E58D2225-4BC4-47EF-AFB0-2562EE8E47B8}" destId="{DFF77E24-03CD-487B-BBAF-92A62630A651}" srcOrd="1" destOrd="0" presId="urn:microsoft.com/office/officeart/2005/8/layout/hierarchy3"/>
    <dgm:cxn modelId="{EC67FE3E-A85C-497A-A596-5CD7171F84E8}" type="presParOf" srcId="{FDB77EFC-09A0-4FF9-B8C0-A7B40895BC33}" destId="{5624FA2A-9D14-4BBF-AB84-723C11CD1B04}" srcOrd="1" destOrd="0" presId="urn:microsoft.com/office/officeart/2005/8/layout/hierarchy3"/>
    <dgm:cxn modelId="{8064753E-52E0-4D54-96CE-E527B7285EA7}" type="presParOf" srcId="{5624FA2A-9D14-4BBF-AB84-723C11CD1B04}" destId="{BCCB8D29-8149-4938-8DFF-F40A1012A26E}" srcOrd="0" destOrd="0" presId="urn:microsoft.com/office/officeart/2005/8/layout/hierarchy3"/>
    <dgm:cxn modelId="{A9E18AD5-376C-4EF3-9AA9-3268B8D55F8E}" type="presParOf" srcId="{5624FA2A-9D14-4BBF-AB84-723C11CD1B04}" destId="{60D71E3A-70D7-4B4B-A3B5-4AE933B378B1}" srcOrd="1" destOrd="0" presId="urn:microsoft.com/office/officeart/2005/8/layout/hierarchy3"/>
    <dgm:cxn modelId="{A529204B-1BB9-42B7-9A99-60E3A87F8763}" type="presParOf" srcId="{5624FA2A-9D14-4BBF-AB84-723C11CD1B04}" destId="{AAC397A2-D535-4C68-A8F1-2B20608E20A8}" srcOrd="2" destOrd="0" presId="urn:microsoft.com/office/officeart/2005/8/layout/hierarchy3"/>
    <dgm:cxn modelId="{5ADE52B5-8768-4044-A0EC-AA0C0F730787}" type="presParOf" srcId="{5624FA2A-9D14-4BBF-AB84-723C11CD1B04}" destId="{49CAB484-2A84-4EE3-B0F2-DC57580261CB}" srcOrd="3" destOrd="0" presId="urn:microsoft.com/office/officeart/2005/8/layout/hierarchy3"/>
    <dgm:cxn modelId="{98E0E0F2-CEB6-466E-AD08-26DA741E9DFB}" type="presParOf" srcId="{C51824F6-DCAC-4AB8-8128-D52196CEB8D5}" destId="{62F8125A-F742-4A4B-B6BB-44CE5D74F982}" srcOrd="1" destOrd="0" presId="urn:microsoft.com/office/officeart/2005/8/layout/hierarchy3"/>
    <dgm:cxn modelId="{176FC489-9917-4AA9-A1C3-7C6AD13DF549}" type="presParOf" srcId="{62F8125A-F742-4A4B-B6BB-44CE5D74F982}" destId="{95713B80-B8D5-49EB-83B7-F5215EB19A2F}" srcOrd="0" destOrd="0" presId="urn:microsoft.com/office/officeart/2005/8/layout/hierarchy3"/>
    <dgm:cxn modelId="{F3A9886E-3396-4E06-9510-FCD6518A0311}" type="presParOf" srcId="{95713B80-B8D5-49EB-83B7-F5215EB19A2F}" destId="{7456E5EC-C236-42B2-84A1-78F052C544BB}" srcOrd="0" destOrd="0" presId="urn:microsoft.com/office/officeart/2005/8/layout/hierarchy3"/>
    <dgm:cxn modelId="{81D01125-D261-4465-91A2-0783B887351A}" type="presParOf" srcId="{95713B80-B8D5-49EB-83B7-F5215EB19A2F}" destId="{438601C1-EED5-4336-8D1C-B4999A8E221B}" srcOrd="1" destOrd="0" presId="urn:microsoft.com/office/officeart/2005/8/layout/hierarchy3"/>
    <dgm:cxn modelId="{7758837D-337A-4FB2-A1BD-7C9B24DF10A3}" type="presParOf" srcId="{62F8125A-F742-4A4B-B6BB-44CE5D74F982}" destId="{D2904DD6-8AD0-40B7-A858-71C0BD5C424D}" srcOrd="1" destOrd="0" presId="urn:microsoft.com/office/officeart/2005/8/layout/hierarchy3"/>
    <dgm:cxn modelId="{4DBA8FB1-BD0E-4CCD-9E58-6CB8059E964C}" type="presParOf" srcId="{D2904DD6-8AD0-40B7-A858-71C0BD5C424D}" destId="{751B07BB-D122-4AC6-B32C-644441D83E84}" srcOrd="0" destOrd="0" presId="urn:microsoft.com/office/officeart/2005/8/layout/hierarchy3"/>
    <dgm:cxn modelId="{29F8ED88-6066-483D-BCFB-12D493A2B98E}" type="presParOf" srcId="{D2904DD6-8AD0-40B7-A858-71C0BD5C424D}" destId="{7A011C44-011D-4187-9D03-39A7B1890396}" srcOrd="1" destOrd="0" presId="urn:microsoft.com/office/officeart/2005/8/layout/hierarchy3"/>
    <dgm:cxn modelId="{14CB8AD6-D90A-49B7-8F06-2B6B918E4545}" type="presParOf" srcId="{D2904DD6-8AD0-40B7-A858-71C0BD5C424D}" destId="{04A5FF42-48B5-4CE1-B3A1-4ED9280380DA}" srcOrd="2" destOrd="0" presId="urn:microsoft.com/office/officeart/2005/8/layout/hierarchy3"/>
    <dgm:cxn modelId="{31CF8119-791F-4984-87D3-54B0B6E23500}" type="presParOf" srcId="{D2904DD6-8AD0-40B7-A858-71C0BD5C424D}" destId="{3C588554-EE90-4B16-935B-5D778C078D93}" srcOrd="3" destOrd="0" presId="urn:microsoft.com/office/officeart/2005/8/layout/hierarchy3"/>
    <dgm:cxn modelId="{D37A40F7-2392-418B-AAE1-92FBF1F7AF54}" type="presParOf" srcId="{C51824F6-DCAC-4AB8-8128-D52196CEB8D5}" destId="{99471B9B-8F83-4808-82FE-BEA74914D556}" srcOrd="2" destOrd="0" presId="urn:microsoft.com/office/officeart/2005/8/layout/hierarchy3"/>
    <dgm:cxn modelId="{0138C1FC-8F8F-4827-93D7-C048A62F93E6}" type="presParOf" srcId="{99471B9B-8F83-4808-82FE-BEA74914D556}" destId="{DF1F3238-00A0-4D78-BEFF-C9B4CA9DCBDA}" srcOrd="0" destOrd="0" presId="urn:microsoft.com/office/officeart/2005/8/layout/hierarchy3"/>
    <dgm:cxn modelId="{73BC7340-22BD-48CD-8FD4-2F544BADF3CF}" type="presParOf" srcId="{DF1F3238-00A0-4D78-BEFF-C9B4CA9DCBDA}" destId="{F9852704-1D3C-4761-BD7E-749B6BE13470}" srcOrd="0" destOrd="0" presId="urn:microsoft.com/office/officeart/2005/8/layout/hierarchy3"/>
    <dgm:cxn modelId="{3586B4A6-1F76-4FEA-AAAA-A9D92B2D6106}" type="presParOf" srcId="{DF1F3238-00A0-4D78-BEFF-C9B4CA9DCBDA}" destId="{97A25EDC-F31E-4A83-9B7B-A84939876FF8}" srcOrd="1" destOrd="0" presId="urn:microsoft.com/office/officeart/2005/8/layout/hierarchy3"/>
    <dgm:cxn modelId="{70E6396A-2816-40E9-A002-D1E1BA6B5703}" type="presParOf" srcId="{99471B9B-8F83-4808-82FE-BEA74914D556}" destId="{98616F83-F395-425F-BEE3-AACF92A43C6A}" srcOrd="1" destOrd="0" presId="urn:microsoft.com/office/officeart/2005/8/layout/hierarchy3"/>
    <dgm:cxn modelId="{532DA1BA-C837-414C-A275-7C505E1CA679}" type="presParOf" srcId="{98616F83-F395-425F-BEE3-AACF92A43C6A}" destId="{E267102A-9036-499C-A2AC-28ED25490936}" srcOrd="0" destOrd="0" presId="urn:microsoft.com/office/officeart/2005/8/layout/hierarchy3"/>
    <dgm:cxn modelId="{D966A9CE-DB93-401E-89E7-C15085D8CF2A}" type="presParOf" srcId="{98616F83-F395-425F-BEE3-AACF92A43C6A}" destId="{C390C88B-CDB9-4D6A-A0AE-A09E2313BB2D}" srcOrd="1" destOrd="0" presId="urn:microsoft.com/office/officeart/2005/8/layout/hierarchy3"/>
    <dgm:cxn modelId="{D54DEEE8-6823-4D12-B605-861D16B864DC}" type="presParOf" srcId="{98616F83-F395-425F-BEE3-AACF92A43C6A}" destId="{8126AB4D-97CB-4994-8C72-D67FCF96190B}" srcOrd="2" destOrd="0" presId="urn:microsoft.com/office/officeart/2005/8/layout/hierarchy3"/>
    <dgm:cxn modelId="{9B5D4B9A-05FE-4986-B189-5E2242213FDA}" type="presParOf" srcId="{98616F83-F395-425F-BEE3-AACF92A43C6A}" destId="{39DA5614-718A-4D4F-AEAC-7A88713DE7A0}" srcOrd="3" destOrd="0" presId="urn:microsoft.com/office/officeart/2005/8/layout/hierarchy3"/>
    <dgm:cxn modelId="{23BFB2C0-04BA-4132-A528-061B39C1A797}" type="presParOf" srcId="{98616F83-F395-425F-BEE3-AACF92A43C6A}" destId="{0F7B1646-F330-47FB-B90A-93670954C1F9}" srcOrd="4" destOrd="0" presId="urn:microsoft.com/office/officeart/2005/8/layout/hierarchy3"/>
    <dgm:cxn modelId="{2842D9EE-4B0D-41FC-B715-61ABC1639758}" type="presParOf" srcId="{98616F83-F395-425F-BEE3-AACF92A43C6A}" destId="{6A72C0AE-5A63-4750-A307-53D76EAF2007}" srcOrd="5" destOrd="0" presId="urn:microsoft.com/office/officeart/2005/8/layout/hierarchy3"/>
    <dgm:cxn modelId="{514573CA-D034-4E41-9DD0-B8053F19108C}" type="presParOf" srcId="{C51824F6-DCAC-4AB8-8128-D52196CEB8D5}" destId="{8AE36467-5138-47E3-A579-FF76712EB260}" srcOrd="3" destOrd="0" presId="urn:microsoft.com/office/officeart/2005/8/layout/hierarchy3"/>
    <dgm:cxn modelId="{7B7672A1-6E46-4873-B190-6B56AC472CA1}" type="presParOf" srcId="{8AE36467-5138-47E3-A579-FF76712EB260}" destId="{7C93979D-8928-48B2-9093-F454A6476586}" srcOrd="0" destOrd="0" presId="urn:microsoft.com/office/officeart/2005/8/layout/hierarchy3"/>
    <dgm:cxn modelId="{DD8DC900-F57C-4990-9AD2-02474981C7F6}" type="presParOf" srcId="{7C93979D-8928-48B2-9093-F454A6476586}" destId="{08A1CA9C-F7DD-4F8B-A322-5C2E7208A8EF}" srcOrd="0" destOrd="0" presId="urn:microsoft.com/office/officeart/2005/8/layout/hierarchy3"/>
    <dgm:cxn modelId="{8AD98BBE-623F-4059-9271-475BE9A7E785}" type="presParOf" srcId="{7C93979D-8928-48B2-9093-F454A6476586}" destId="{BA576040-B55C-4846-83C0-01B000212C9B}" srcOrd="1" destOrd="0" presId="urn:microsoft.com/office/officeart/2005/8/layout/hierarchy3"/>
    <dgm:cxn modelId="{FB042D69-8949-4AC0-91FD-7EFF54FBECB0}" type="presParOf" srcId="{8AE36467-5138-47E3-A579-FF76712EB260}" destId="{3E0D8F68-D7AD-4D32-9E01-943B9EED5491}" srcOrd="1" destOrd="0" presId="urn:microsoft.com/office/officeart/2005/8/layout/hierarchy3"/>
    <dgm:cxn modelId="{F3FBEBC0-A1B7-4497-9467-992CE2A5A33F}" type="presParOf" srcId="{3E0D8F68-D7AD-4D32-9E01-943B9EED5491}" destId="{C5D3BF2D-8C1F-4C36-8C5C-C20B71718711}" srcOrd="0" destOrd="0" presId="urn:microsoft.com/office/officeart/2005/8/layout/hierarchy3"/>
    <dgm:cxn modelId="{2C12C153-9CAA-4A7B-A678-AF22780B25AA}" type="presParOf" srcId="{3E0D8F68-D7AD-4D32-9E01-943B9EED5491}" destId="{F429B143-9343-4356-9CE9-A6616FE06FA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3A72D-DF28-49FE-89DE-20140082997F}">
      <dsp:nvSpPr>
        <dsp:cNvPr id="0" name=""/>
        <dsp:cNvSpPr/>
      </dsp:nvSpPr>
      <dsp:spPr>
        <a:xfrm>
          <a:off x="368311" y="-41459"/>
          <a:ext cx="5527016" cy="5527016"/>
        </a:xfrm>
        <a:prstGeom prst="circularArrow">
          <a:avLst>
            <a:gd name="adj1" fmla="val 5544"/>
            <a:gd name="adj2" fmla="val 330680"/>
            <a:gd name="adj3" fmla="val 14660428"/>
            <a:gd name="adj4" fmla="val 16867900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B7390-DFF7-49BA-8422-3A56DE2BC163}">
      <dsp:nvSpPr>
        <dsp:cNvPr id="0" name=""/>
        <dsp:cNvSpPr/>
      </dsp:nvSpPr>
      <dsp:spPr>
        <a:xfrm>
          <a:off x="2360334" y="9664"/>
          <a:ext cx="1542971" cy="77148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latin typeface="David" panose="020E0502060401010101" pitchFamily="34" charset="-79"/>
              <a:cs typeface="David" panose="020E0502060401010101" pitchFamily="34" charset="-79"/>
            </a:rPr>
            <a:t>הגדרת הבעיה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397995" y="47325"/>
        <a:ext cx="1467649" cy="696163"/>
      </dsp:txXfrm>
    </dsp:sp>
    <dsp:sp modelId="{3A461992-F61D-400B-87A4-EDC3BDFE4ACF}">
      <dsp:nvSpPr>
        <dsp:cNvPr id="0" name=""/>
        <dsp:cNvSpPr/>
      </dsp:nvSpPr>
      <dsp:spPr>
        <a:xfrm>
          <a:off x="4026939" y="699995"/>
          <a:ext cx="1542971" cy="77148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latin typeface="David" panose="020E0502060401010101" pitchFamily="34" charset="-79"/>
              <a:cs typeface="David" panose="020E0502060401010101" pitchFamily="34" charset="-79"/>
            </a:rPr>
            <a:t>סקר ספרות 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4064600" y="737656"/>
        <a:ext cx="1467649" cy="696163"/>
      </dsp:txXfrm>
    </dsp:sp>
    <dsp:sp modelId="{D401296D-73CE-49BB-9344-CB39B16E3ACF}">
      <dsp:nvSpPr>
        <dsp:cNvPr id="0" name=""/>
        <dsp:cNvSpPr/>
      </dsp:nvSpPr>
      <dsp:spPr>
        <a:xfrm>
          <a:off x="4717270" y="2366601"/>
          <a:ext cx="1542971" cy="77148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latin typeface="David" panose="020E0502060401010101" pitchFamily="34" charset="-79"/>
              <a:cs typeface="David" panose="020E0502060401010101" pitchFamily="34" charset="-79"/>
            </a:rPr>
            <a:t>חקר מצב קיים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4754931" y="2404262"/>
        <a:ext cx="1467649" cy="696163"/>
      </dsp:txXfrm>
    </dsp:sp>
    <dsp:sp modelId="{B5D24542-47E2-4FD9-BCB7-A25BFE1F5563}">
      <dsp:nvSpPr>
        <dsp:cNvPr id="0" name=""/>
        <dsp:cNvSpPr/>
      </dsp:nvSpPr>
      <dsp:spPr>
        <a:xfrm>
          <a:off x="4026939" y="4033206"/>
          <a:ext cx="1542971" cy="77148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>
              <a:latin typeface="David" panose="020E0502060401010101" pitchFamily="34" charset="-79"/>
              <a:cs typeface="David" panose="020E0502060401010101" pitchFamily="34" charset="-79"/>
            </a:rPr>
            <a:t>מתן פתרונות </a:t>
          </a:r>
          <a:endParaRPr lang="en-US" sz="1800" kern="120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4064600" y="4070867"/>
        <a:ext cx="1467649" cy="696163"/>
      </dsp:txXfrm>
    </dsp:sp>
    <dsp:sp modelId="{A32D4E82-DC0F-4205-BC1A-42C3F48E52B0}">
      <dsp:nvSpPr>
        <dsp:cNvPr id="0" name=""/>
        <dsp:cNvSpPr/>
      </dsp:nvSpPr>
      <dsp:spPr>
        <a:xfrm>
          <a:off x="437436" y="3803395"/>
          <a:ext cx="1542971" cy="771485"/>
        </a:xfrm>
        <a:prstGeom prst="roundRect">
          <a:avLst/>
        </a:prstGeom>
        <a:solidFill>
          <a:srgbClr val="00B05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latin typeface="David" panose="020E0502060401010101" pitchFamily="34" charset="-79"/>
              <a:cs typeface="David" panose="020E0502060401010101" pitchFamily="34" charset="-79"/>
            </a:rPr>
            <a:t>בניית המודל החדש (גרסה 2)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475097" y="3841056"/>
        <a:ext cx="1467649" cy="696163"/>
      </dsp:txXfrm>
    </dsp:sp>
    <dsp:sp modelId="{D1EF76E8-46D9-4229-BECD-61C4761DF214}">
      <dsp:nvSpPr>
        <dsp:cNvPr id="0" name=""/>
        <dsp:cNvSpPr/>
      </dsp:nvSpPr>
      <dsp:spPr>
        <a:xfrm>
          <a:off x="2298238" y="4733202"/>
          <a:ext cx="1542971" cy="77148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>
              <a:latin typeface="David" panose="020E0502060401010101" pitchFamily="34" charset="-79"/>
              <a:cs typeface="David" panose="020E0502060401010101" pitchFamily="34" charset="-79"/>
            </a:rPr>
            <a:t>סימולציה </a:t>
          </a:r>
          <a:endParaRPr lang="en-US" sz="1800" kern="120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335899" y="4770863"/>
        <a:ext cx="1467649" cy="696163"/>
      </dsp:txXfrm>
    </dsp:sp>
    <dsp:sp modelId="{3C563C7D-BF70-491D-B139-6FD9AB69F456}">
      <dsp:nvSpPr>
        <dsp:cNvPr id="0" name=""/>
        <dsp:cNvSpPr/>
      </dsp:nvSpPr>
      <dsp:spPr>
        <a:xfrm>
          <a:off x="3397" y="2366601"/>
          <a:ext cx="1542971" cy="771485"/>
        </a:xfrm>
        <a:prstGeom prst="roundRect">
          <a:avLst/>
        </a:prstGeom>
        <a:solidFill>
          <a:srgbClr val="00B05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latin typeface="David" panose="020E0502060401010101" pitchFamily="34" charset="-79"/>
              <a:cs typeface="David" panose="020E0502060401010101" pitchFamily="34" charset="-79"/>
            </a:rPr>
            <a:t>בניית המערכת דרך אקסל 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41058" y="2404262"/>
        <a:ext cx="1467649" cy="696163"/>
      </dsp:txXfrm>
    </dsp:sp>
    <dsp:sp modelId="{74EAD374-3CA8-4C1D-B570-832869448F7B}">
      <dsp:nvSpPr>
        <dsp:cNvPr id="0" name=""/>
        <dsp:cNvSpPr/>
      </dsp:nvSpPr>
      <dsp:spPr>
        <a:xfrm>
          <a:off x="437446" y="935787"/>
          <a:ext cx="1542971" cy="771485"/>
        </a:xfrm>
        <a:prstGeom prst="roundRect">
          <a:avLst/>
        </a:prstGeom>
        <a:solidFill>
          <a:srgbClr val="00B05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latin typeface="David" panose="020E0502060401010101" pitchFamily="34" charset="-79"/>
              <a:cs typeface="David" panose="020E0502060401010101" pitchFamily="34" charset="-79"/>
            </a:rPr>
            <a:t>יישום הפרויקט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475107" y="973448"/>
        <a:ext cx="1467649" cy="6961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D743B-E75F-46AA-9D27-68FB40EE9F95}">
      <dsp:nvSpPr>
        <dsp:cNvPr id="0" name=""/>
        <dsp:cNvSpPr/>
      </dsp:nvSpPr>
      <dsp:spPr>
        <a:xfrm>
          <a:off x="1124423" y="2253"/>
          <a:ext cx="1909620" cy="9548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b="1" kern="1200" dirty="0">
              <a:latin typeface="David" panose="020E0502060401010101" pitchFamily="34" charset="-79"/>
              <a:cs typeface="David" panose="020E0502060401010101" pitchFamily="34" charset="-79"/>
            </a:rPr>
            <a:t>כלים תיאורטיים</a:t>
          </a:r>
          <a:endParaRPr lang="en-US" sz="3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1152388" y="30218"/>
        <a:ext cx="1853690" cy="898880"/>
      </dsp:txXfrm>
    </dsp:sp>
    <dsp:sp modelId="{BCCB8D29-8149-4938-8DFF-F40A1012A26E}">
      <dsp:nvSpPr>
        <dsp:cNvPr id="0" name=""/>
        <dsp:cNvSpPr/>
      </dsp:nvSpPr>
      <dsp:spPr>
        <a:xfrm>
          <a:off x="1315385" y="957063"/>
          <a:ext cx="190962" cy="716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6107"/>
              </a:lnTo>
              <a:lnTo>
                <a:pt x="190962" y="716107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71E3A-70D7-4B4B-A3B5-4AE933B378B1}">
      <dsp:nvSpPr>
        <dsp:cNvPr id="0" name=""/>
        <dsp:cNvSpPr/>
      </dsp:nvSpPr>
      <dsp:spPr>
        <a:xfrm>
          <a:off x="1506347" y="1195765"/>
          <a:ext cx="1527696" cy="954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>
              <a:latin typeface="David" panose="020E0502060401010101" pitchFamily="34" charset="-79"/>
              <a:cs typeface="David" panose="020E0502060401010101" pitchFamily="34" charset="-79"/>
            </a:rPr>
            <a:t>מודל</a:t>
          </a:r>
          <a:r>
            <a:rPr lang="en-IL" sz="1800" b="1" kern="1200">
              <a:latin typeface="David" panose="020E0502060401010101" pitchFamily="34" charset="-79"/>
              <a:cs typeface="David" panose="020E0502060401010101" pitchFamily="34" charset="-79"/>
            </a:rPr>
            <a:t> EOQ (Economic Order Quantity)</a:t>
          </a:r>
          <a:r>
            <a:rPr lang="en-IL" sz="1800" kern="1200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 sz="1800" kern="120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1534312" y="1223730"/>
        <a:ext cx="1471766" cy="898880"/>
      </dsp:txXfrm>
    </dsp:sp>
    <dsp:sp modelId="{AAC397A2-D535-4C68-A8F1-2B20608E20A8}">
      <dsp:nvSpPr>
        <dsp:cNvPr id="0" name=""/>
        <dsp:cNvSpPr/>
      </dsp:nvSpPr>
      <dsp:spPr>
        <a:xfrm>
          <a:off x="1315385" y="957063"/>
          <a:ext cx="190962" cy="1909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620"/>
              </a:lnTo>
              <a:lnTo>
                <a:pt x="190962" y="1909620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AB484-2A84-4EE3-B0F2-DC57580261CB}">
      <dsp:nvSpPr>
        <dsp:cNvPr id="0" name=""/>
        <dsp:cNvSpPr/>
      </dsp:nvSpPr>
      <dsp:spPr>
        <a:xfrm>
          <a:off x="1506347" y="2389278"/>
          <a:ext cx="1527696" cy="954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>
              <a:latin typeface="David" panose="020E0502060401010101" pitchFamily="34" charset="-79"/>
              <a:cs typeface="David" panose="020E0502060401010101" pitchFamily="34" charset="-79"/>
            </a:rPr>
            <a:t>מודל</a:t>
          </a:r>
          <a:r>
            <a:rPr lang="en-IL" sz="1800" b="1" kern="1200">
              <a:latin typeface="David" panose="020E0502060401010101" pitchFamily="34" charset="-79"/>
              <a:cs typeface="David" panose="020E0502060401010101" pitchFamily="34" charset="-79"/>
            </a:rPr>
            <a:t> Continuous Review (Q,R)</a:t>
          </a:r>
          <a:r>
            <a:rPr lang="en-IL" sz="1800" kern="1200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 sz="1800" kern="120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1534312" y="2417243"/>
        <a:ext cx="1471766" cy="898880"/>
      </dsp:txXfrm>
    </dsp:sp>
    <dsp:sp modelId="{7456E5EC-C236-42B2-84A1-78F052C544BB}">
      <dsp:nvSpPr>
        <dsp:cNvPr id="0" name=""/>
        <dsp:cNvSpPr/>
      </dsp:nvSpPr>
      <dsp:spPr>
        <a:xfrm>
          <a:off x="3511448" y="2253"/>
          <a:ext cx="1909620" cy="9548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b="1" kern="1200" dirty="0">
              <a:latin typeface="David" panose="020E0502060401010101" pitchFamily="34" charset="-79"/>
              <a:cs typeface="David" panose="020E0502060401010101" pitchFamily="34" charset="-79"/>
            </a:rPr>
            <a:t>כלים טכנולוגיים</a:t>
          </a:r>
          <a:endParaRPr lang="en-US" sz="3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3539413" y="30218"/>
        <a:ext cx="1853690" cy="898880"/>
      </dsp:txXfrm>
    </dsp:sp>
    <dsp:sp modelId="{751B07BB-D122-4AC6-B32C-644441D83E84}">
      <dsp:nvSpPr>
        <dsp:cNvPr id="0" name=""/>
        <dsp:cNvSpPr/>
      </dsp:nvSpPr>
      <dsp:spPr>
        <a:xfrm>
          <a:off x="3702410" y="957063"/>
          <a:ext cx="190962" cy="716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6107"/>
              </a:lnTo>
              <a:lnTo>
                <a:pt x="190962" y="716107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11C44-011D-4187-9D03-39A7B1890396}">
      <dsp:nvSpPr>
        <dsp:cNvPr id="0" name=""/>
        <dsp:cNvSpPr/>
      </dsp:nvSpPr>
      <dsp:spPr>
        <a:xfrm>
          <a:off x="3893372" y="1195765"/>
          <a:ext cx="1527696" cy="954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David" panose="020E0502060401010101" pitchFamily="34" charset="-79"/>
              <a:cs typeface="David" panose="020E0502060401010101" pitchFamily="34" charset="-79"/>
            </a:rPr>
            <a:t>תכנות בשפת</a:t>
          </a:r>
          <a:r>
            <a:rPr lang="en-IL" sz="1800" b="1" kern="1200" dirty="0">
              <a:latin typeface="David" panose="020E0502060401010101" pitchFamily="34" charset="-79"/>
              <a:cs typeface="David" panose="020E0502060401010101" pitchFamily="34" charset="-79"/>
            </a:rPr>
            <a:t> R</a:t>
          </a:r>
          <a:r>
            <a:rPr lang="en-IL" sz="1800" kern="1200" dirty="0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3921337" y="1223730"/>
        <a:ext cx="1471766" cy="898880"/>
      </dsp:txXfrm>
    </dsp:sp>
    <dsp:sp modelId="{04A5FF42-48B5-4CE1-B3A1-4ED9280380DA}">
      <dsp:nvSpPr>
        <dsp:cNvPr id="0" name=""/>
        <dsp:cNvSpPr/>
      </dsp:nvSpPr>
      <dsp:spPr>
        <a:xfrm>
          <a:off x="3702410" y="957063"/>
          <a:ext cx="190962" cy="1909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620"/>
              </a:lnTo>
              <a:lnTo>
                <a:pt x="190962" y="1909620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88554-EE90-4B16-935B-5D778C078D93}">
      <dsp:nvSpPr>
        <dsp:cNvPr id="0" name=""/>
        <dsp:cNvSpPr/>
      </dsp:nvSpPr>
      <dsp:spPr>
        <a:xfrm>
          <a:off x="3893372" y="2389278"/>
          <a:ext cx="1527696" cy="954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>
              <a:latin typeface="David" panose="020E0502060401010101" pitchFamily="34" charset="-79"/>
              <a:cs typeface="David" panose="020E0502060401010101" pitchFamily="34" charset="-79"/>
            </a:rPr>
            <a:t>שימוש ב</a:t>
          </a:r>
          <a:r>
            <a:rPr lang="en-IL" sz="1800" b="1" kern="1200">
              <a:latin typeface="David" panose="020E0502060401010101" pitchFamily="34" charset="-79"/>
              <a:cs typeface="David" panose="020E0502060401010101" pitchFamily="34" charset="-79"/>
            </a:rPr>
            <a:t>Excel</a:t>
          </a:r>
          <a:r>
            <a:rPr lang="en-IL" sz="1800" kern="1200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 sz="1800" kern="120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3921337" y="2417243"/>
        <a:ext cx="1471766" cy="898880"/>
      </dsp:txXfrm>
    </dsp:sp>
    <dsp:sp modelId="{F9852704-1D3C-4761-BD7E-749B6BE13470}">
      <dsp:nvSpPr>
        <dsp:cNvPr id="0" name=""/>
        <dsp:cNvSpPr/>
      </dsp:nvSpPr>
      <dsp:spPr>
        <a:xfrm>
          <a:off x="5898473" y="2253"/>
          <a:ext cx="1909620" cy="9548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b="1" kern="1200" dirty="0">
              <a:latin typeface="David" panose="020E0502060401010101" pitchFamily="34" charset="-79"/>
              <a:cs typeface="David" panose="020E0502060401010101" pitchFamily="34" charset="-79"/>
            </a:rPr>
            <a:t>כלים מתודולוגיים</a:t>
          </a:r>
          <a:endParaRPr lang="en-US" sz="3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5926438" y="30218"/>
        <a:ext cx="1853690" cy="898880"/>
      </dsp:txXfrm>
    </dsp:sp>
    <dsp:sp modelId="{E267102A-9036-499C-A2AC-28ED25490936}">
      <dsp:nvSpPr>
        <dsp:cNvPr id="0" name=""/>
        <dsp:cNvSpPr/>
      </dsp:nvSpPr>
      <dsp:spPr>
        <a:xfrm>
          <a:off x="6089435" y="957063"/>
          <a:ext cx="190962" cy="716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6107"/>
              </a:lnTo>
              <a:lnTo>
                <a:pt x="190962" y="716107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90C88B-CDB9-4D6A-A0AE-A09E2313BB2D}">
      <dsp:nvSpPr>
        <dsp:cNvPr id="0" name=""/>
        <dsp:cNvSpPr/>
      </dsp:nvSpPr>
      <dsp:spPr>
        <a:xfrm>
          <a:off x="6280397" y="1195765"/>
          <a:ext cx="1527696" cy="954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>
              <a:latin typeface="David" panose="020E0502060401010101" pitchFamily="34" charset="-79"/>
              <a:cs typeface="David" panose="020E0502060401010101" pitchFamily="34" charset="-79"/>
            </a:rPr>
            <a:t>סימולציות מרובות</a:t>
          </a:r>
          <a:r>
            <a:rPr lang="en-IL" sz="1800" b="1" kern="1200">
              <a:latin typeface="David" panose="020E0502060401010101" pitchFamily="34" charset="-79"/>
              <a:cs typeface="David" panose="020E0502060401010101" pitchFamily="34" charset="-79"/>
            </a:rPr>
            <a:t> (Replications)</a:t>
          </a:r>
          <a:r>
            <a:rPr lang="en-IL" sz="1800" kern="1200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 sz="1800" kern="120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6308362" y="1223730"/>
        <a:ext cx="1471766" cy="898880"/>
      </dsp:txXfrm>
    </dsp:sp>
    <dsp:sp modelId="{8126AB4D-97CB-4994-8C72-D67FCF96190B}">
      <dsp:nvSpPr>
        <dsp:cNvPr id="0" name=""/>
        <dsp:cNvSpPr/>
      </dsp:nvSpPr>
      <dsp:spPr>
        <a:xfrm>
          <a:off x="6089435" y="957063"/>
          <a:ext cx="190962" cy="1909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620"/>
              </a:lnTo>
              <a:lnTo>
                <a:pt x="190962" y="1909620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A5614-718A-4D4F-AEAC-7A88713DE7A0}">
      <dsp:nvSpPr>
        <dsp:cNvPr id="0" name=""/>
        <dsp:cNvSpPr/>
      </dsp:nvSpPr>
      <dsp:spPr>
        <a:xfrm>
          <a:off x="6280397" y="2389278"/>
          <a:ext cx="1527696" cy="954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>
              <a:latin typeface="David" panose="020E0502060401010101" pitchFamily="34" charset="-79"/>
              <a:cs typeface="David" panose="020E0502060401010101" pitchFamily="34" charset="-79"/>
            </a:rPr>
            <a:t>ניתוח רגישות</a:t>
          </a:r>
          <a:r>
            <a:rPr lang="en-IL" sz="1800" b="1" kern="1200">
              <a:latin typeface="David" panose="020E0502060401010101" pitchFamily="34" charset="-79"/>
              <a:cs typeface="David" panose="020E0502060401010101" pitchFamily="34" charset="-79"/>
            </a:rPr>
            <a:t> (Sensitivity Analysis)</a:t>
          </a:r>
          <a:r>
            <a:rPr lang="en-IL" sz="1800" kern="1200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 sz="1800" kern="120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6308362" y="2417243"/>
        <a:ext cx="1471766" cy="898880"/>
      </dsp:txXfrm>
    </dsp:sp>
    <dsp:sp modelId="{0F7B1646-F330-47FB-B90A-93670954C1F9}">
      <dsp:nvSpPr>
        <dsp:cNvPr id="0" name=""/>
        <dsp:cNvSpPr/>
      </dsp:nvSpPr>
      <dsp:spPr>
        <a:xfrm>
          <a:off x="6089435" y="957063"/>
          <a:ext cx="190962" cy="3103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3132"/>
              </a:lnTo>
              <a:lnTo>
                <a:pt x="190962" y="310313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2C0AE-5A63-4750-A307-53D76EAF2007}">
      <dsp:nvSpPr>
        <dsp:cNvPr id="0" name=""/>
        <dsp:cNvSpPr/>
      </dsp:nvSpPr>
      <dsp:spPr>
        <a:xfrm>
          <a:off x="6280397" y="3582790"/>
          <a:ext cx="1527696" cy="954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David" panose="020E0502060401010101" pitchFamily="34" charset="-79"/>
              <a:cs typeface="David" panose="020E0502060401010101" pitchFamily="34" charset="-79"/>
            </a:rPr>
            <a:t>שימוש ב-</a:t>
          </a:r>
          <a:r>
            <a:rPr lang="en-IL" sz="1800" b="1" kern="1200" dirty="0">
              <a:latin typeface="David" panose="020E0502060401010101" pitchFamily="34" charset="-79"/>
              <a:cs typeface="David" panose="020E0502060401010101" pitchFamily="34" charset="-79"/>
            </a:rPr>
            <a:t>Seed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6308362" y="3610755"/>
        <a:ext cx="1471766" cy="898880"/>
      </dsp:txXfrm>
    </dsp:sp>
    <dsp:sp modelId="{08A1CA9C-F7DD-4F8B-A322-5C2E7208A8EF}">
      <dsp:nvSpPr>
        <dsp:cNvPr id="0" name=""/>
        <dsp:cNvSpPr/>
      </dsp:nvSpPr>
      <dsp:spPr>
        <a:xfrm>
          <a:off x="8285498" y="2253"/>
          <a:ext cx="1909620" cy="9548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b="1" kern="1200" dirty="0">
              <a:latin typeface="David" panose="020E0502060401010101" pitchFamily="34" charset="-79"/>
              <a:cs typeface="David" panose="020E0502060401010101" pitchFamily="34" charset="-79"/>
            </a:rPr>
            <a:t>כלים מתקדמים</a:t>
          </a:r>
          <a:endParaRPr lang="en-US" sz="3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8313463" y="30218"/>
        <a:ext cx="1853690" cy="898880"/>
      </dsp:txXfrm>
    </dsp:sp>
    <dsp:sp modelId="{C5D3BF2D-8C1F-4C36-8C5C-C20B71718711}">
      <dsp:nvSpPr>
        <dsp:cNvPr id="0" name=""/>
        <dsp:cNvSpPr/>
      </dsp:nvSpPr>
      <dsp:spPr>
        <a:xfrm>
          <a:off x="8476460" y="957063"/>
          <a:ext cx="190962" cy="716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6107"/>
              </a:lnTo>
              <a:lnTo>
                <a:pt x="190962" y="716107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9B143-9343-4356-9CE9-A6616FE06FA7}">
      <dsp:nvSpPr>
        <dsp:cNvPr id="0" name=""/>
        <dsp:cNvSpPr/>
      </dsp:nvSpPr>
      <dsp:spPr>
        <a:xfrm>
          <a:off x="8667422" y="1195765"/>
          <a:ext cx="1527696" cy="9548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dirty="0">
              <a:latin typeface="David" panose="020E0502060401010101" pitchFamily="34" charset="-79"/>
              <a:cs typeface="David" panose="020E0502060401010101" pitchFamily="34" charset="-79"/>
            </a:rPr>
            <a:t>למידת מכונה</a:t>
          </a:r>
          <a:r>
            <a:rPr lang="en-IL" sz="1800" b="1" kern="1200" dirty="0">
              <a:latin typeface="David" panose="020E0502060401010101" pitchFamily="34" charset="-79"/>
              <a:cs typeface="David" panose="020E0502060401010101" pitchFamily="34" charset="-79"/>
            </a:rPr>
            <a:t> (Random Forest)</a:t>
          </a:r>
          <a:r>
            <a:rPr lang="en-IL" sz="1800" kern="1200" dirty="0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8695387" y="1223730"/>
        <a:ext cx="1471766" cy="898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37088-2328-4F6C-8503-37AA9D0CAB49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7A74B-70B8-460F-8C0A-BE374E484BE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472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40C2D-D40A-4AEB-97EE-01D95FD2865C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0749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7A74B-70B8-460F-8C0A-BE374E484BE8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2767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7A74B-70B8-460F-8C0A-BE374E484BE8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2587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D530-AFA7-FF13-0B8E-92B716457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A3EE1-8C23-E0D9-4891-18E1BADEF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CECD3-51BB-13C5-9AC7-E6468BFD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1C90-A79C-407B-66F4-EE8A60DE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24D52-244B-B1F8-482B-380545D3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046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4605-AB30-6FFC-1180-3662FC0D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758F0-2F18-1896-39D9-5E393CCCF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E8B9-C9A0-045B-5573-84F1BAE0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F80FA-649E-9CB5-F84B-D079F1A2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82BE-3F45-DDF7-3BD8-F8DF70D6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102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7B5E76-FC94-E04A-EEC6-BE3862289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8518-6FCF-44E7-C21B-C8C645161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1F86B-E1D8-541F-D820-BDFC51CB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398FB-EFED-44EE-E47C-89722FE9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8A5D-F2E4-8477-B5F9-0D0126BE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0715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37CCA-3FA8-2A9F-9C9A-2A7122F64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5B64E-CD6E-D58F-BA17-E608DDE7F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25171-0A83-3D60-BBEE-419F2A585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AF364-84F3-9B73-DC42-1702419B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258FD-EEF3-501B-FF34-601D6E40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7439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9D7E-69B3-11E3-C63B-1855618A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DCE38-40A7-7F90-3910-260ADE41D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62ED7-1B49-C07F-E92D-87DD4996B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01CF-BAE9-3B20-32CE-9877F7F7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0F43E-F4DB-5E61-9903-945D0439A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2109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D5CE-BDE4-AE30-D55E-65330400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1BD52-7981-8B9A-B178-8AE1852F2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5F4C6-2689-8EB2-C603-8E1B75E36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5B44F-379E-EE1C-4408-CB8F5A180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647DD-BD13-1887-CBB5-0DEDF3425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913C0-FE10-16E7-7B58-9474B68F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22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2440-AFE9-C2E3-C85F-B537A8DA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A4441-BDD5-F1A6-B33D-561F86CF0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F60AD-D03D-1E46-8C78-FC4C38A1A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3FDAD-BB96-DC32-C7B1-EC11686AD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1DE3D-8F56-9EC9-7F08-3E21EAF5B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1CC6E-1509-805D-1233-869CBF094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816B9-3525-4B0F-160C-30CF4497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20C69-7236-A741-2E6F-03F24A44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81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C3FE-A7B6-DB0A-893A-E43A731D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494AF-3DA9-360D-9E28-DCB2D839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CAE91-0096-BBF1-ECC8-D1BF65F7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03DC9-F075-6775-76B5-76AF88C3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71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7BA6C-9ADA-A775-6F0F-B283C760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3EABC-7AF1-CC3A-B714-6998B687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D0AB5-8AC1-BD11-5ED6-9FFE53B5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581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FACC-97CA-9D4C-EF4C-65F30568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355B-3B97-39C6-0F91-544C75DA6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97B01-ACF6-1A92-3694-BE7DC445B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F7E87-FDBD-D0F4-273C-FB8CC5FF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E3F42-B6A9-6369-3F69-84D4B7D6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69942-8247-3B17-1475-EFAF7601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734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1DD9-A2E3-3753-9386-63ED046F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28065-31C0-D815-401B-B6E2B68B7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A0AF8-63EF-8003-7461-F71EBA945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5977E-B52D-263B-DCAD-D0521CEB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2FB2A-4AB3-DA9A-32FE-6FAB6D2E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E73BF-BCCD-86F2-0AB0-F5CC6E85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047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32E51-CF4E-0033-C5D3-553AA8D2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F9909-F22E-5384-F470-B667BB2D2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ADE5-0501-A9C1-0C7E-0C7740233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EBD711-68C7-4288-9BFE-97B09681AB9A}" type="datetimeFigureOut">
              <a:rPr lang="en-IL" smtClean="0"/>
              <a:t>06/11/2025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BA2B-33F3-2B14-910B-70A0075D8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C5FA-D7E8-CC06-5FDC-CC2736A61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A27777-E59E-4A23-A2BD-F393134FA15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4992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18" descr="תמונה שמכילה טקסט, גופן, גרפיקה, לוגו&#10;&#10;התיאור נוצר באופן אוטומטי">
            <a:extLst>
              <a:ext uri="{FF2B5EF4-FFF2-40B4-BE49-F238E27FC236}">
                <a16:creationId xmlns:a16="http://schemas.microsoft.com/office/drawing/2014/main" id="{A0E35EC1-09F6-063C-C84F-CB74F7280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0" y="269236"/>
            <a:ext cx="5397371" cy="1225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FEB325-DDB4-E6B4-756E-F1E3CB082FCD}"/>
              </a:ext>
            </a:extLst>
          </p:cNvPr>
          <p:cNvSpPr txBox="1"/>
          <p:nvPr/>
        </p:nvSpPr>
        <p:spPr>
          <a:xfrm>
            <a:off x="1506289" y="1596651"/>
            <a:ext cx="3893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מצגת סוף </a:t>
            </a:r>
          </a:p>
          <a:p>
            <a:pPr algn="ct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פרויקט גמר</a:t>
            </a:r>
            <a:endParaRPr lang="en-IL" sz="36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4A360-A77F-66AA-3506-8CE849E4FD8C}"/>
              </a:ext>
            </a:extLst>
          </p:cNvPr>
          <p:cNvSpPr txBox="1"/>
          <p:nvPr/>
        </p:nvSpPr>
        <p:spPr>
          <a:xfrm>
            <a:off x="1561986" y="3001807"/>
            <a:ext cx="3781993" cy="115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  <a:spcAft>
                <a:spcPts val="800"/>
              </a:spcAft>
            </a:pPr>
            <a:r>
              <a:rPr lang="he-IL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בניית מערכת ניהול מלאי חכמה מבוססת למידת מכונה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ML</a:t>
            </a:r>
            <a:endParaRPr lang="en-IL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8F62-3F20-1A76-E1F1-704D29651BD1}"/>
              </a:ext>
            </a:extLst>
          </p:cNvPr>
          <p:cNvSpPr txBox="1"/>
          <p:nvPr/>
        </p:nvSpPr>
        <p:spPr>
          <a:xfrm>
            <a:off x="1347074" y="4635944"/>
            <a:ext cx="3996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מנחה אקדמי: מר אברהם מורדוך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מגיש: עאדל קאלותי , ת.ז: 212339188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kumimoji="0" lang="he-IL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מוסד אקדמי: עזריאלי מכללה אקדמית להנדסה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המחלקה להנדסת תעשייה וניהול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" name="Picture 9" descr="A person holding a clipboard and a container">
            <a:extLst>
              <a:ext uri="{FF2B5EF4-FFF2-40B4-BE49-F238E27FC236}">
                <a16:creationId xmlns:a16="http://schemas.microsoft.com/office/drawing/2014/main" id="{88807BC1-43F2-D0CB-F77F-F04C91B5F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332" y="136527"/>
            <a:ext cx="6052901" cy="65546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Half Frame 2">
            <a:extLst>
              <a:ext uri="{FF2B5EF4-FFF2-40B4-BE49-F238E27FC236}">
                <a16:creationId xmlns:a16="http://schemas.microsoft.com/office/drawing/2014/main" id="{FFFEFD17-2843-DBA0-40A3-AD3D3060ECD4}"/>
              </a:ext>
            </a:extLst>
          </p:cNvPr>
          <p:cNvSpPr/>
          <p:nvPr/>
        </p:nvSpPr>
        <p:spPr>
          <a:xfrm>
            <a:off x="0" y="0"/>
            <a:ext cx="908720" cy="6923314"/>
          </a:xfrm>
          <a:prstGeom prst="halfFram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8AA54-24EF-5897-001D-12F9AE775F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95558" y="6356349"/>
            <a:ext cx="344041" cy="365125"/>
          </a:xfrm>
        </p:spPr>
        <p:txBody>
          <a:bodyPr/>
          <a:lstStyle/>
          <a:p>
            <a:fld id="{7A335D35-FAF5-404E-B6C1-3858A9CB5EBD}" type="slidenum">
              <a:rPr lang="en-IL" smtClean="0"/>
              <a:t>1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6679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D5B9E6-180F-196C-4C98-F6902EDF6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3" y="87702"/>
            <a:ext cx="4077250" cy="58759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D9154DC-5CCE-380B-7B31-0F648224D2D1}"/>
              </a:ext>
            </a:extLst>
          </p:cNvPr>
          <p:cNvSpPr txBox="1"/>
          <p:nvPr/>
        </p:nvSpPr>
        <p:spPr>
          <a:xfrm>
            <a:off x="6053843" y="325017"/>
            <a:ext cx="326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תהליך איסוף נתונים + יישום המודל</a:t>
            </a:r>
            <a:endParaRPr lang="en-IL" sz="2400" b="1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5E7141-8D90-E1AC-6037-A3F4B7AFD13A}"/>
              </a:ext>
            </a:extLst>
          </p:cNvPr>
          <p:cNvSpPr txBox="1"/>
          <p:nvPr/>
        </p:nvSpPr>
        <p:spPr>
          <a:xfrm>
            <a:off x="8389029" y="1413611"/>
            <a:ext cx="274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1/1/2025</a:t>
            </a:r>
            <a:endParaRPr lang="en-IL"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BF8744-07D5-DA0C-BD82-DA55E533436F}"/>
              </a:ext>
            </a:extLst>
          </p:cNvPr>
          <p:cNvSpPr txBox="1"/>
          <p:nvPr/>
        </p:nvSpPr>
        <p:spPr>
          <a:xfrm>
            <a:off x="8403954" y="2554129"/>
            <a:ext cx="274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30/4/2025</a:t>
            </a:r>
            <a:endParaRPr lang="en-IL"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DD20B9-6CBE-B291-F535-2B7295E99680}"/>
              </a:ext>
            </a:extLst>
          </p:cNvPr>
          <p:cNvSpPr txBox="1"/>
          <p:nvPr/>
        </p:nvSpPr>
        <p:spPr>
          <a:xfrm>
            <a:off x="8470791" y="3820191"/>
            <a:ext cx="274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31/5/2025</a:t>
            </a:r>
            <a:endParaRPr lang="en-IL"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F4DD1-17D7-89ED-DBB2-049CDF7136C2}"/>
              </a:ext>
            </a:extLst>
          </p:cNvPr>
          <p:cNvSpPr txBox="1"/>
          <p:nvPr/>
        </p:nvSpPr>
        <p:spPr>
          <a:xfrm>
            <a:off x="8458040" y="5085119"/>
            <a:ext cx="274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12/7/2025</a:t>
            </a:r>
            <a:endParaRPr lang="en-IL"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8" name="Arrow: Circular 47">
            <a:extLst>
              <a:ext uri="{FF2B5EF4-FFF2-40B4-BE49-F238E27FC236}">
                <a16:creationId xmlns:a16="http://schemas.microsoft.com/office/drawing/2014/main" id="{7AA26CCC-4197-0560-0140-CD3A0A08075D}"/>
              </a:ext>
            </a:extLst>
          </p:cNvPr>
          <p:cNvSpPr/>
          <p:nvPr/>
        </p:nvSpPr>
        <p:spPr>
          <a:xfrm rot="5400000">
            <a:off x="9828418" y="1466551"/>
            <a:ext cx="1333056" cy="1369771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51" name="Arrow: Circular 50">
            <a:extLst>
              <a:ext uri="{FF2B5EF4-FFF2-40B4-BE49-F238E27FC236}">
                <a16:creationId xmlns:a16="http://schemas.microsoft.com/office/drawing/2014/main" id="{5DE7AD06-0E51-0E26-9BB1-D679174BA1D6}"/>
              </a:ext>
            </a:extLst>
          </p:cNvPr>
          <p:cNvSpPr/>
          <p:nvPr/>
        </p:nvSpPr>
        <p:spPr>
          <a:xfrm rot="5400000">
            <a:off x="9929487" y="2766691"/>
            <a:ext cx="1378209" cy="1369771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52" name="Arrow: Circular 51">
            <a:extLst>
              <a:ext uri="{FF2B5EF4-FFF2-40B4-BE49-F238E27FC236}">
                <a16:creationId xmlns:a16="http://schemas.microsoft.com/office/drawing/2014/main" id="{153AFFCF-999C-1A99-7E65-DDA3028058DD}"/>
              </a:ext>
            </a:extLst>
          </p:cNvPr>
          <p:cNvSpPr/>
          <p:nvPr/>
        </p:nvSpPr>
        <p:spPr>
          <a:xfrm rot="5400000">
            <a:off x="9974488" y="4082135"/>
            <a:ext cx="1333056" cy="1369771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398BE6-5D56-C396-7478-FEF7F43BBAA2}"/>
              </a:ext>
            </a:extLst>
          </p:cNvPr>
          <p:cNvSpPr txBox="1"/>
          <p:nvPr/>
        </p:nvSpPr>
        <p:spPr>
          <a:xfrm>
            <a:off x="10963245" y="1895960"/>
            <a:ext cx="111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4 חודשים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0E9AF3-A2C5-A15B-4E7B-6FCB3A64AFB5}"/>
              </a:ext>
            </a:extLst>
          </p:cNvPr>
          <p:cNvSpPr txBox="1"/>
          <p:nvPr/>
        </p:nvSpPr>
        <p:spPr>
          <a:xfrm>
            <a:off x="10869281" y="3209855"/>
            <a:ext cx="111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1 חודש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0D04F2-19C0-E0EC-D992-433598C1EBE2}"/>
              </a:ext>
            </a:extLst>
          </p:cNvPr>
          <p:cNvSpPr txBox="1"/>
          <p:nvPr/>
        </p:nvSpPr>
        <p:spPr>
          <a:xfrm>
            <a:off x="11137980" y="4574612"/>
            <a:ext cx="111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חודש וחצי 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615F8-EE2C-EA97-5740-B597A931020E}"/>
              </a:ext>
            </a:extLst>
          </p:cNvPr>
          <p:cNvSpPr txBox="1"/>
          <p:nvPr/>
        </p:nvSpPr>
        <p:spPr>
          <a:xfrm>
            <a:off x="5389131" y="1675674"/>
            <a:ext cx="3500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dirty="0">
                <a:latin typeface="David" panose="020E0502060401010101" pitchFamily="34" charset="-79"/>
                <a:cs typeface="David" panose="020E0502060401010101" pitchFamily="34" charset="-79"/>
              </a:rPr>
              <a:t>קבלת נתונים של ביקוש המוצרים לאורך 4 חודשים כדי ללמד את המודל דפוסי הביקוש</a:t>
            </a:r>
            <a:endParaRPr lang="en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EFF174-7848-48E0-0BA1-BCE42890D3C2}"/>
              </a:ext>
            </a:extLst>
          </p:cNvPr>
          <p:cNvSpPr txBox="1"/>
          <p:nvPr/>
        </p:nvSpPr>
        <p:spPr>
          <a:xfrm>
            <a:off x="5018442" y="2887822"/>
            <a:ext cx="3861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dirty="0">
                <a:latin typeface="David" panose="020E0502060401010101" pitchFamily="34" charset="-79"/>
                <a:cs typeface="David" panose="020E0502060401010101" pitchFamily="34" charset="-79"/>
              </a:rPr>
              <a:t>איסוף נתונים על ידי (זמן אספקה של ספקים, עלות הזמנה, ביקוש, אירועים של מלאי אפס, שיעור חוסרים )</a:t>
            </a:r>
            <a:endParaRPr lang="en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5DBB289-3D87-B90A-F19A-DE064C1F0798}"/>
              </a:ext>
            </a:extLst>
          </p:cNvPr>
          <p:cNvGrpSpPr/>
          <p:nvPr/>
        </p:nvGrpSpPr>
        <p:grpSpPr>
          <a:xfrm>
            <a:off x="8856582" y="2969013"/>
            <a:ext cx="69632" cy="806957"/>
            <a:chOff x="857250" y="3371850"/>
            <a:chExt cx="57150" cy="685800"/>
          </a:xfrm>
        </p:grpSpPr>
        <p:sp>
          <p:nvSpPr>
            <p:cNvPr id="78" name="Rounded Rectangle 23">
              <a:extLst>
                <a:ext uri="{FF2B5EF4-FFF2-40B4-BE49-F238E27FC236}">
                  <a16:creationId xmlns:a16="http://schemas.microsoft.com/office/drawing/2014/main" id="{556181C0-8E2E-2D5F-1943-9882F8B442D8}"/>
                </a:ext>
              </a:extLst>
            </p:cNvPr>
            <p:cNvSpPr/>
            <p:nvPr/>
          </p:nvSpPr>
          <p:spPr>
            <a:xfrm>
              <a:off x="857250" y="337185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4F82D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9" name="Rounded Rectangle 24">
              <a:extLst>
                <a:ext uri="{FF2B5EF4-FFF2-40B4-BE49-F238E27FC236}">
                  <a16:creationId xmlns:a16="http://schemas.microsoft.com/office/drawing/2014/main" id="{837822B3-502A-F880-B371-1913C5BF5F7B}"/>
                </a:ext>
              </a:extLst>
            </p:cNvPr>
            <p:cNvSpPr/>
            <p:nvPr/>
          </p:nvSpPr>
          <p:spPr>
            <a:xfrm>
              <a:off x="857250" y="337185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noFill/>
            <a:ln w="714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BBD6B8F-3D77-595E-2BB0-B5539950D175}"/>
              </a:ext>
            </a:extLst>
          </p:cNvPr>
          <p:cNvSpPr txBox="1"/>
          <p:nvPr/>
        </p:nvSpPr>
        <p:spPr>
          <a:xfrm>
            <a:off x="5452377" y="4339033"/>
            <a:ext cx="3418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dirty="0">
                <a:latin typeface="David" panose="020E0502060401010101" pitchFamily="34" charset="-79"/>
                <a:cs typeface="David" panose="020E0502060401010101" pitchFamily="34" charset="-79"/>
              </a:rPr>
              <a:t>יישום והפעלת המודל (תחזיות ביקוש, הזמנות מול ספקים, איסוף נתונים ומדדים)</a:t>
            </a:r>
            <a:endParaRPr lang="en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1038A1B-1EB7-4B6B-E010-801E3C85BFB1}"/>
              </a:ext>
            </a:extLst>
          </p:cNvPr>
          <p:cNvGrpSpPr/>
          <p:nvPr/>
        </p:nvGrpSpPr>
        <p:grpSpPr>
          <a:xfrm>
            <a:off x="8854387" y="4404639"/>
            <a:ext cx="69632" cy="806957"/>
            <a:chOff x="857250" y="3371850"/>
            <a:chExt cx="57150" cy="685800"/>
          </a:xfrm>
        </p:grpSpPr>
        <p:sp>
          <p:nvSpPr>
            <p:cNvPr id="85" name="Rounded Rectangle 23">
              <a:extLst>
                <a:ext uri="{FF2B5EF4-FFF2-40B4-BE49-F238E27FC236}">
                  <a16:creationId xmlns:a16="http://schemas.microsoft.com/office/drawing/2014/main" id="{C23220C1-B3EF-F9C1-CF37-AA37017C31CA}"/>
                </a:ext>
              </a:extLst>
            </p:cNvPr>
            <p:cNvSpPr/>
            <p:nvPr/>
          </p:nvSpPr>
          <p:spPr>
            <a:xfrm>
              <a:off x="857250" y="337185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4F82D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6" name="Rounded Rectangle 24">
              <a:extLst>
                <a:ext uri="{FF2B5EF4-FFF2-40B4-BE49-F238E27FC236}">
                  <a16:creationId xmlns:a16="http://schemas.microsoft.com/office/drawing/2014/main" id="{7AEF0BB2-842F-C910-41F0-D20EE2357127}"/>
                </a:ext>
              </a:extLst>
            </p:cNvPr>
            <p:cNvSpPr/>
            <p:nvPr/>
          </p:nvSpPr>
          <p:spPr>
            <a:xfrm>
              <a:off x="857250" y="337185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noFill/>
            <a:ln w="714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A29417A-0351-B612-8516-7B7D56C753AC}"/>
              </a:ext>
            </a:extLst>
          </p:cNvPr>
          <p:cNvGrpSpPr/>
          <p:nvPr/>
        </p:nvGrpSpPr>
        <p:grpSpPr>
          <a:xfrm>
            <a:off x="8836452" y="1769938"/>
            <a:ext cx="69632" cy="806957"/>
            <a:chOff x="857250" y="3371850"/>
            <a:chExt cx="57150" cy="685800"/>
          </a:xfrm>
        </p:grpSpPr>
        <p:sp>
          <p:nvSpPr>
            <p:cNvPr id="88" name="Rounded Rectangle 23">
              <a:extLst>
                <a:ext uri="{FF2B5EF4-FFF2-40B4-BE49-F238E27FC236}">
                  <a16:creationId xmlns:a16="http://schemas.microsoft.com/office/drawing/2014/main" id="{1745A660-7362-3CA7-90A4-0E4EF1F6D16E}"/>
                </a:ext>
              </a:extLst>
            </p:cNvPr>
            <p:cNvSpPr/>
            <p:nvPr/>
          </p:nvSpPr>
          <p:spPr>
            <a:xfrm>
              <a:off x="857250" y="337185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4F82D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9" name="Rounded Rectangle 24">
              <a:extLst>
                <a:ext uri="{FF2B5EF4-FFF2-40B4-BE49-F238E27FC236}">
                  <a16:creationId xmlns:a16="http://schemas.microsoft.com/office/drawing/2014/main" id="{9B44C26E-7B48-CCC6-B5CE-C934E6FFF363}"/>
                </a:ext>
              </a:extLst>
            </p:cNvPr>
            <p:cNvSpPr/>
            <p:nvPr/>
          </p:nvSpPr>
          <p:spPr>
            <a:xfrm>
              <a:off x="857250" y="337185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noFill/>
            <a:ln w="714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962C9A9-D686-4F5D-0681-AEBBB4770658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10</a:t>
            </a:fld>
            <a:endParaRPr lang="en-IL" dirty="0"/>
          </a:p>
        </p:txBody>
      </p:sp>
      <p:sp>
        <p:nvSpPr>
          <p:cNvPr id="3" name="Google Shape;175;p19">
            <a:extLst>
              <a:ext uri="{FF2B5EF4-FFF2-40B4-BE49-F238E27FC236}">
                <a16:creationId xmlns:a16="http://schemas.microsoft.com/office/drawing/2014/main" id="{57142AA1-30D1-8F0D-E6A4-4C725AFC906E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4" name="מלבן: פינות מעוגלות 6">
            <a:extLst>
              <a:ext uri="{FF2B5EF4-FFF2-40B4-BE49-F238E27FC236}">
                <a16:creationId xmlns:a16="http://schemas.microsoft.com/office/drawing/2014/main" id="{32DD84A4-2E1E-F07A-D044-791D18D3279F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חץ ישר 8">
            <a:extLst>
              <a:ext uri="{FF2B5EF4-FFF2-40B4-BE49-F238E27FC236}">
                <a16:creationId xmlns:a16="http://schemas.microsoft.com/office/drawing/2014/main" id="{2E00C961-63EB-72D1-4C5F-C71418F16340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מלבן: פינות מעוגלות 10">
            <a:extLst>
              <a:ext uri="{FF2B5EF4-FFF2-40B4-BE49-F238E27FC236}">
                <a16:creationId xmlns:a16="http://schemas.microsoft.com/office/drawing/2014/main" id="{8E9205CD-4770-026D-FD26-C7D7BDE0C520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Google Shape;175;p19">
            <a:extLst>
              <a:ext uri="{FF2B5EF4-FFF2-40B4-BE49-F238E27FC236}">
                <a16:creationId xmlns:a16="http://schemas.microsoft.com/office/drawing/2014/main" id="{FF10E228-54AE-923C-CFFD-9D8C35A58C28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9" name="מלבן: פינות מעוגלות 14">
            <a:extLst>
              <a:ext uri="{FF2B5EF4-FFF2-40B4-BE49-F238E27FC236}">
                <a16:creationId xmlns:a16="http://schemas.microsoft.com/office/drawing/2014/main" id="{CF662718-17AA-724A-E62A-4DE1F799FA76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Google Shape;175;p19">
            <a:extLst>
              <a:ext uri="{FF2B5EF4-FFF2-40B4-BE49-F238E27FC236}">
                <a16:creationId xmlns:a16="http://schemas.microsoft.com/office/drawing/2014/main" id="{F58247B7-30FE-F24D-A828-D84625D3F591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11" name="מלבן: פינות מעוגלות 17">
            <a:extLst>
              <a:ext uri="{FF2B5EF4-FFF2-40B4-BE49-F238E27FC236}">
                <a16:creationId xmlns:a16="http://schemas.microsoft.com/office/drawing/2014/main" id="{0C1918CD-7808-5CE8-6603-CEA854D00F90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Google Shape;175;p19">
            <a:extLst>
              <a:ext uri="{FF2B5EF4-FFF2-40B4-BE49-F238E27FC236}">
                <a16:creationId xmlns:a16="http://schemas.microsoft.com/office/drawing/2014/main" id="{9C35EE94-CA89-C435-96A7-0B86219DDA35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13" name="מלבן: פינות מעוגלות 20">
            <a:extLst>
              <a:ext uri="{FF2B5EF4-FFF2-40B4-BE49-F238E27FC236}">
                <a16:creationId xmlns:a16="http://schemas.microsoft.com/office/drawing/2014/main" id="{0C08D2D5-FB9F-88DC-A00C-027EAAA9BEAA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Google Shape;175;p19">
            <a:extLst>
              <a:ext uri="{FF2B5EF4-FFF2-40B4-BE49-F238E27FC236}">
                <a16:creationId xmlns:a16="http://schemas.microsoft.com/office/drawing/2014/main" id="{63FF4D09-2D0F-D579-FFC6-9E67018932C9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15" name="מלבן: פינות מעוגלות 23">
            <a:extLst>
              <a:ext uri="{FF2B5EF4-FFF2-40B4-BE49-F238E27FC236}">
                <a16:creationId xmlns:a16="http://schemas.microsoft.com/office/drawing/2014/main" id="{DF7D6BEF-6864-6954-3662-EDCDE69BD56F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Google Shape;175;p19">
            <a:extLst>
              <a:ext uri="{FF2B5EF4-FFF2-40B4-BE49-F238E27FC236}">
                <a16:creationId xmlns:a16="http://schemas.microsoft.com/office/drawing/2014/main" id="{ED846339-23A4-EB31-68A2-F9AC3C3506A5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39" name="מלבן: פינות מעוגלות 17">
            <a:extLst>
              <a:ext uri="{FF2B5EF4-FFF2-40B4-BE49-F238E27FC236}">
                <a16:creationId xmlns:a16="http://schemas.microsoft.com/office/drawing/2014/main" id="{B34489DE-E51D-AAA4-335D-1CE12F74A6F0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0" name="Google Shape;175;p19">
            <a:extLst>
              <a:ext uri="{FF2B5EF4-FFF2-40B4-BE49-F238E27FC236}">
                <a16:creationId xmlns:a16="http://schemas.microsoft.com/office/drawing/2014/main" id="{AD1288C6-D19E-77B0-3626-5C5B47F9C9E4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41" name="מלבן: פינות מעוגלות 17">
            <a:extLst>
              <a:ext uri="{FF2B5EF4-FFF2-40B4-BE49-F238E27FC236}">
                <a16:creationId xmlns:a16="http://schemas.microsoft.com/office/drawing/2014/main" id="{7E75BDC2-D26F-7A8C-0775-180528065F2D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2" name="Google Shape;175;p19">
            <a:extLst>
              <a:ext uri="{FF2B5EF4-FFF2-40B4-BE49-F238E27FC236}">
                <a16:creationId xmlns:a16="http://schemas.microsoft.com/office/drawing/2014/main" id="{B32E245B-96DC-9FB3-26DA-5E5D148C10FA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43" name="מחבר חץ ישר 8">
            <a:extLst>
              <a:ext uri="{FF2B5EF4-FFF2-40B4-BE49-F238E27FC236}">
                <a16:creationId xmlns:a16="http://schemas.microsoft.com/office/drawing/2014/main" id="{BF15A943-DA0E-1D42-7A1C-83E9D6133469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8">
            <a:extLst>
              <a:ext uri="{FF2B5EF4-FFF2-40B4-BE49-F238E27FC236}">
                <a16:creationId xmlns:a16="http://schemas.microsoft.com/office/drawing/2014/main" id="{610855F0-64AC-D24F-8617-E1EB0559F949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מחבר חץ ישר 8">
            <a:extLst>
              <a:ext uri="{FF2B5EF4-FFF2-40B4-BE49-F238E27FC236}">
                <a16:creationId xmlns:a16="http://schemas.microsoft.com/office/drawing/2014/main" id="{EBC1B63F-08FB-2481-A8C8-2C13830DFF79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מחבר חץ ישר 8">
            <a:extLst>
              <a:ext uri="{FF2B5EF4-FFF2-40B4-BE49-F238E27FC236}">
                <a16:creationId xmlns:a16="http://schemas.microsoft.com/office/drawing/2014/main" id="{ED272686-B864-8997-DE2E-A9D4A7AE8962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מחבר חץ ישר 8">
            <a:extLst>
              <a:ext uri="{FF2B5EF4-FFF2-40B4-BE49-F238E27FC236}">
                <a16:creationId xmlns:a16="http://schemas.microsoft.com/office/drawing/2014/main" id="{6B226220-91C3-7F63-E569-C82BB0C837B5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מחבר חץ ישר 8">
            <a:extLst>
              <a:ext uri="{FF2B5EF4-FFF2-40B4-BE49-F238E27FC236}">
                <a16:creationId xmlns:a16="http://schemas.microsoft.com/office/drawing/2014/main" id="{EC6F3067-AF9A-704A-D837-FDF03A68087A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347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32">
            <a:extLst>
              <a:ext uri="{FF2B5EF4-FFF2-40B4-BE49-F238E27FC236}">
                <a16:creationId xmlns:a16="http://schemas.microsoft.com/office/drawing/2014/main" id="{55C5003E-9CD1-75A1-D8CB-E4FAB6B74944}"/>
              </a:ext>
            </a:extLst>
          </p:cNvPr>
          <p:cNvSpPr txBox="1"/>
          <p:nvPr/>
        </p:nvSpPr>
        <p:spPr>
          <a:xfrm>
            <a:off x="4452713" y="102201"/>
            <a:ext cx="3286573" cy="6047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lang="he-IL" sz="3600" b="1" kern="1200" cap="all" dirty="0">
                <a:latin typeface="Rockwell Condensed" panose="02060603050405020104"/>
                <a:ea typeface="+mj-ea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7" name="תיבת טקסט 32">
            <a:extLst>
              <a:ext uri="{FF2B5EF4-FFF2-40B4-BE49-F238E27FC236}">
                <a16:creationId xmlns:a16="http://schemas.microsoft.com/office/drawing/2014/main" id="{DD9A6E32-F217-4724-9F1F-BE30B85D3B7B}"/>
              </a:ext>
            </a:extLst>
          </p:cNvPr>
          <p:cNvSpPr txBox="1"/>
          <p:nvPr/>
        </p:nvSpPr>
        <p:spPr>
          <a:xfrm>
            <a:off x="791255" y="706982"/>
            <a:ext cx="10609487" cy="4339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lang="he-IL" sz="2400" kern="1200" cap="all" dirty="0"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בסקר ספרותי לפרויקט נעשה מחקר מעמיק ל</a:t>
            </a: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שיטות ניהול מלאי קיימים: </a:t>
            </a:r>
            <a:r>
              <a:rPr lang="he-IL" sz="2400" kern="1200" cap="all" dirty="0"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A9570-82FC-9978-EE7B-6171009C7DF1}"/>
              </a:ext>
            </a:extLst>
          </p:cNvPr>
          <p:cNvSpPr txBox="1"/>
          <p:nvPr/>
        </p:nvSpPr>
        <p:spPr>
          <a:xfrm>
            <a:off x="5945084" y="1571878"/>
            <a:ext cx="571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1) </a:t>
            </a:r>
            <a:r>
              <a:rPr lang="he-IL" sz="2400" b="1" u="sng" dirty="0">
                <a:latin typeface="David" panose="020E0502060401010101" pitchFamily="34" charset="-79"/>
                <a:cs typeface="David" panose="020E0502060401010101" pitchFamily="34" charset="-79"/>
              </a:rPr>
              <a:t>מודל </a:t>
            </a:r>
            <a:r>
              <a:rPr lang="en-GB" sz="2400" b="1" u="sng" dirty="0">
                <a:latin typeface="David" panose="020E0502060401010101" pitchFamily="34" charset="-79"/>
                <a:cs typeface="David" panose="020E0502060401010101" pitchFamily="34" charset="-79"/>
              </a:rPr>
              <a:t>Economic Order Quantity (EOQ)</a:t>
            </a:r>
            <a:endParaRPr lang="en-IL" sz="2400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51FCFB-AB5C-C7EE-D129-0CA9CE20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3" y="1489485"/>
            <a:ext cx="5174151" cy="4039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5CC484-4FF2-909F-F00E-FDCDB8C29FBE}"/>
              </a:ext>
            </a:extLst>
          </p:cNvPr>
          <p:cNvSpPr txBox="1"/>
          <p:nvPr/>
        </p:nvSpPr>
        <p:spPr>
          <a:xfrm>
            <a:off x="5294167" y="2090161"/>
            <a:ext cx="649281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  <a:buNone/>
            </a:pPr>
            <a:r>
              <a:rPr lang="he-IL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הוא אחד המודלים הבסיסיים והנפוצים ביותר לניהול מלאי</a:t>
            </a:r>
            <a:r>
              <a:rPr lang="en-IL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.</a:t>
            </a:r>
            <a:br>
              <a:rPr lang="en-IL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</a:br>
            <a:r>
              <a:rPr lang="he-IL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מטרתו היא להגדיר כמות הזמנה אופטימלית אשר תוביל למינימום של סך עלויות ההזמנה והאחזקה*</a:t>
            </a:r>
            <a:endParaRPr lang="en-IL" sz="16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</p:txBody>
      </p:sp>
      <p:sp>
        <p:nvSpPr>
          <p:cNvPr id="52" name="Google Shape;175;p19">
            <a:extLst>
              <a:ext uri="{FF2B5EF4-FFF2-40B4-BE49-F238E27FC236}">
                <a16:creationId xmlns:a16="http://schemas.microsoft.com/office/drawing/2014/main" id="{F53394B3-DEC1-EC36-BAB8-81B3A140503D}"/>
              </a:ext>
            </a:extLst>
          </p:cNvPr>
          <p:cNvSpPr txBox="1"/>
          <p:nvPr/>
        </p:nvSpPr>
        <p:spPr>
          <a:xfrm>
            <a:off x="1727200" y="6321135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Assistant"/>
                <a:cs typeface="Assistant"/>
              </a:rPr>
              <a:t>תוצאות ראשוניות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42323-4EEB-38D7-49A9-3A342C12BA26}"/>
              </a:ext>
            </a:extLst>
          </p:cNvPr>
          <p:cNvSpPr txBox="1"/>
          <p:nvPr/>
        </p:nvSpPr>
        <p:spPr>
          <a:xfrm>
            <a:off x="5452142" y="5285536"/>
            <a:ext cx="6492814" cy="537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he-IL" sz="1600" b="1" dirty="0"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*</a:t>
            </a:r>
            <a:r>
              <a:rPr lang="en-US" sz="1600" b="1" dirty="0"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Silver, E. A., Pyke, D. F., &amp; Thomas, D. J. (2016). </a:t>
            </a:r>
            <a:r>
              <a:rPr lang="en-US" sz="1600" b="1" i="1" dirty="0"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Inventory and Production Management in Supply Chains.</a:t>
            </a:r>
            <a:r>
              <a:rPr lang="en-US" sz="1600" b="1" dirty="0"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CRC Press.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1FA38EA-486D-E4A0-DC60-78D0B2A378DD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11</a:t>
            </a:fld>
            <a:endParaRPr lang="en-IL" dirty="0"/>
          </a:p>
        </p:txBody>
      </p:sp>
      <p:sp>
        <p:nvSpPr>
          <p:cNvPr id="14" name="Google Shape;175;p19">
            <a:extLst>
              <a:ext uri="{FF2B5EF4-FFF2-40B4-BE49-F238E27FC236}">
                <a16:creationId xmlns:a16="http://schemas.microsoft.com/office/drawing/2014/main" id="{B122684A-6468-C42F-20A1-21B6F54DAA00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15" name="מלבן: פינות מעוגלות 6">
            <a:extLst>
              <a:ext uri="{FF2B5EF4-FFF2-40B4-BE49-F238E27FC236}">
                <a16:creationId xmlns:a16="http://schemas.microsoft.com/office/drawing/2014/main" id="{48C79379-6089-767B-0463-1FBB0E7CA2E0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7" name="מחבר חץ ישר 8">
            <a:extLst>
              <a:ext uri="{FF2B5EF4-FFF2-40B4-BE49-F238E27FC236}">
                <a16:creationId xmlns:a16="http://schemas.microsoft.com/office/drawing/2014/main" id="{95715046-2B9E-3F9B-69B1-D8C463A25B2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מלבן: פינות מעוגלות 10">
            <a:extLst>
              <a:ext uri="{FF2B5EF4-FFF2-40B4-BE49-F238E27FC236}">
                <a16:creationId xmlns:a16="http://schemas.microsoft.com/office/drawing/2014/main" id="{879866ED-25C1-87B1-0F99-8DB5E6771F25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" name="Google Shape;175;p19">
            <a:extLst>
              <a:ext uri="{FF2B5EF4-FFF2-40B4-BE49-F238E27FC236}">
                <a16:creationId xmlns:a16="http://schemas.microsoft.com/office/drawing/2014/main" id="{242BDEA5-FF8B-AEAD-B3D5-1EDADED2CE50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21" name="מלבן: פינות מעוגלות 14">
            <a:extLst>
              <a:ext uri="{FF2B5EF4-FFF2-40B4-BE49-F238E27FC236}">
                <a16:creationId xmlns:a16="http://schemas.microsoft.com/office/drawing/2014/main" id="{B59BD5CB-B169-B980-26FB-69FE183148DA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Google Shape;175;p19">
            <a:extLst>
              <a:ext uri="{FF2B5EF4-FFF2-40B4-BE49-F238E27FC236}">
                <a16:creationId xmlns:a16="http://schemas.microsoft.com/office/drawing/2014/main" id="{1FF22C4F-1A58-B998-720B-379FC4891949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23" name="מלבן: פינות מעוגלות 17">
            <a:extLst>
              <a:ext uri="{FF2B5EF4-FFF2-40B4-BE49-F238E27FC236}">
                <a16:creationId xmlns:a16="http://schemas.microsoft.com/office/drawing/2014/main" id="{85527242-7810-71DE-BBFC-A74506779CBA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4" name="Google Shape;175;p19">
            <a:extLst>
              <a:ext uri="{FF2B5EF4-FFF2-40B4-BE49-F238E27FC236}">
                <a16:creationId xmlns:a16="http://schemas.microsoft.com/office/drawing/2014/main" id="{E979EDB0-3D3F-3BCB-AEE9-3C9F1EFAB65E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25" name="מלבן: פינות מעוגלות 20">
            <a:extLst>
              <a:ext uri="{FF2B5EF4-FFF2-40B4-BE49-F238E27FC236}">
                <a16:creationId xmlns:a16="http://schemas.microsoft.com/office/drawing/2014/main" id="{1854C70C-185A-C414-4D9F-C8C8D1CDD17F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Google Shape;175;p19">
            <a:extLst>
              <a:ext uri="{FF2B5EF4-FFF2-40B4-BE49-F238E27FC236}">
                <a16:creationId xmlns:a16="http://schemas.microsoft.com/office/drawing/2014/main" id="{B033A687-30F9-0117-8B79-1B74AAF69AFE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27" name="מלבן: פינות מעוגלות 23">
            <a:extLst>
              <a:ext uri="{FF2B5EF4-FFF2-40B4-BE49-F238E27FC236}">
                <a16:creationId xmlns:a16="http://schemas.microsoft.com/office/drawing/2014/main" id="{F77CF311-EDC1-2C08-882E-D3531F25A41B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Google Shape;175;p19">
            <a:extLst>
              <a:ext uri="{FF2B5EF4-FFF2-40B4-BE49-F238E27FC236}">
                <a16:creationId xmlns:a16="http://schemas.microsoft.com/office/drawing/2014/main" id="{596ADB86-C4B8-C765-8B77-298A2F5A7082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29" name="מלבן: פינות מעוגלות 17">
            <a:extLst>
              <a:ext uri="{FF2B5EF4-FFF2-40B4-BE49-F238E27FC236}">
                <a16:creationId xmlns:a16="http://schemas.microsoft.com/office/drawing/2014/main" id="{061C445C-8287-F267-4983-64F2D9EC680F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0" name="Google Shape;175;p19">
            <a:extLst>
              <a:ext uri="{FF2B5EF4-FFF2-40B4-BE49-F238E27FC236}">
                <a16:creationId xmlns:a16="http://schemas.microsoft.com/office/drawing/2014/main" id="{FA9C9C5E-225C-6E70-059B-5225243519A0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31" name="מלבן: פינות מעוגלות 17">
            <a:extLst>
              <a:ext uri="{FF2B5EF4-FFF2-40B4-BE49-F238E27FC236}">
                <a16:creationId xmlns:a16="http://schemas.microsoft.com/office/drawing/2014/main" id="{4CBE16D9-851C-CB60-D778-4ABE46633D1D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2" name="Google Shape;175;p19">
            <a:extLst>
              <a:ext uri="{FF2B5EF4-FFF2-40B4-BE49-F238E27FC236}">
                <a16:creationId xmlns:a16="http://schemas.microsoft.com/office/drawing/2014/main" id="{1A6EFDBC-BE7F-A64E-4D24-6D5ECF676FEE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33" name="מחבר חץ ישר 8">
            <a:extLst>
              <a:ext uri="{FF2B5EF4-FFF2-40B4-BE49-F238E27FC236}">
                <a16:creationId xmlns:a16="http://schemas.microsoft.com/office/drawing/2014/main" id="{329ADC69-D69C-69BE-F9E8-DB813840960D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מחבר חץ ישר 8">
            <a:extLst>
              <a:ext uri="{FF2B5EF4-FFF2-40B4-BE49-F238E27FC236}">
                <a16:creationId xmlns:a16="http://schemas.microsoft.com/office/drawing/2014/main" id="{9362076B-F3C1-A22A-4AA2-0572101161DB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מחבר חץ ישר 8">
            <a:extLst>
              <a:ext uri="{FF2B5EF4-FFF2-40B4-BE49-F238E27FC236}">
                <a16:creationId xmlns:a16="http://schemas.microsoft.com/office/drawing/2014/main" id="{CD3354C0-2C5A-136D-83D9-88BD3E666FF6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מחבר חץ ישר 8">
            <a:extLst>
              <a:ext uri="{FF2B5EF4-FFF2-40B4-BE49-F238E27FC236}">
                <a16:creationId xmlns:a16="http://schemas.microsoft.com/office/drawing/2014/main" id="{DDAE43A1-D309-2DAD-7AAE-22D935AAA51E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מחבר חץ ישר 8">
            <a:extLst>
              <a:ext uri="{FF2B5EF4-FFF2-40B4-BE49-F238E27FC236}">
                <a16:creationId xmlns:a16="http://schemas.microsoft.com/office/drawing/2014/main" id="{15A9F0AE-4838-9BC0-5C84-312D40C4BCE6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מחבר חץ ישר 8">
            <a:extLst>
              <a:ext uri="{FF2B5EF4-FFF2-40B4-BE49-F238E27FC236}">
                <a16:creationId xmlns:a16="http://schemas.microsoft.com/office/drawing/2014/main" id="{2E9523E3-0395-635A-A5C6-F59A683CC844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9E8BB5-36DD-4191-3178-AE53CFE3DEF6}"/>
              </a:ext>
            </a:extLst>
          </p:cNvPr>
          <p:cNvSpPr txBox="1"/>
          <p:nvPr/>
        </p:nvSpPr>
        <p:spPr>
          <a:xfrm>
            <a:off x="5780795" y="3545965"/>
            <a:ext cx="26269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כאשר: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GB" dirty="0">
                <a:latin typeface="David" panose="020E0502060401010101" pitchFamily="34" charset="-79"/>
                <a:cs typeface="David" panose="020E0502060401010101" pitchFamily="34" charset="-79"/>
              </a:rPr>
              <a:t>D 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- ביקוש.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GB" dirty="0">
                <a:latin typeface="David" panose="020E0502060401010101" pitchFamily="34" charset="-79"/>
                <a:cs typeface="David" panose="020E0502060401010101" pitchFamily="34" charset="-79"/>
              </a:rPr>
              <a:t>S 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- עלות קבועה להזמנה.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GB" dirty="0">
                <a:latin typeface="David" panose="020E0502060401010101" pitchFamily="34" charset="-79"/>
                <a:cs typeface="David" panose="020E0502060401010101" pitchFamily="34" charset="-79"/>
              </a:rPr>
              <a:t>H 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- עלות אחזקת מלאי שנתית ליחידה.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31754-8A33-7B26-DCD0-EC16EBC66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963" y="3611926"/>
            <a:ext cx="2967354" cy="13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50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1F24-7262-A905-0563-FFE8C6921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A8DF12-3C20-9983-5982-9A1A40C38759}"/>
              </a:ext>
            </a:extLst>
          </p:cNvPr>
          <p:cNvSpPr txBox="1"/>
          <p:nvPr/>
        </p:nvSpPr>
        <p:spPr>
          <a:xfrm>
            <a:off x="5377133" y="1193800"/>
            <a:ext cx="571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b="1" u="sng" dirty="0">
                <a:latin typeface="David" panose="020E0502060401010101" pitchFamily="34" charset="-79"/>
                <a:cs typeface="David" panose="020E0502060401010101" pitchFamily="34" charset="-79"/>
              </a:rPr>
              <a:t>2) מודל </a:t>
            </a:r>
            <a:r>
              <a:rPr lang="en-GB" sz="2400" b="1" u="sng" dirty="0">
                <a:latin typeface="David" panose="020E0502060401010101" pitchFamily="34" charset="-79"/>
                <a:cs typeface="David" panose="020E0502060401010101" pitchFamily="34" charset="-79"/>
              </a:rPr>
              <a:t>Continuous Review (Q,R)</a:t>
            </a:r>
            <a:endParaRPr lang="en-IL" sz="2400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72DB3-9E44-8E51-F262-E93D0170412E}"/>
              </a:ext>
            </a:extLst>
          </p:cNvPr>
          <p:cNvSpPr txBox="1"/>
          <p:nvPr/>
        </p:nvSpPr>
        <p:spPr>
          <a:xfrm>
            <a:off x="5377133" y="1655465"/>
            <a:ext cx="6492814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מתאים למצבים בהם הביקוש וזמן האספקה משתנים ואינם ידועים מראש. במודל זה, המלאי מנוטר באופן רציף או לעיתים תכופות*.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en-IL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EA15A-2DFC-9C6C-945D-384D21484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2" y="1486176"/>
            <a:ext cx="5105683" cy="3971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534B1-D55B-4889-9141-85D0E5B42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194" y="2640761"/>
            <a:ext cx="2653405" cy="1059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2F30D-DC53-1E48-74B4-8B051F4E2D1F}"/>
              </a:ext>
            </a:extLst>
          </p:cNvPr>
          <p:cNvSpPr txBox="1"/>
          <p:nvPr/>
        </p:nvSpPr>
        <p:spPr>
          <a:xfrm>
            <a:off x="5066575" y="382346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כאשר: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GB" dirty="0">
                <a:latin typeface="David" panose="020E0502060401010101" pitchFamily="34" charset="-79"/>
                <a:cs typeface="David" panose="020E0502060401010101" pitchFamily="34" charset="-79"/>
              </a:rPr>
              <a:t>d 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- ביקוש יומי ממוצע.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GB" dirty="0">
                <a:latin typeface="David" panose="020E0502060401010101" pitchFamily="34" charset="-79"/>
                <a:cs typeface="David" panose="020E0502060401010101" pitchFamily="34" charset="-79"/>
              </a:rPr>
              <a:t>L 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- זמן אספקה ממוצע.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GB" dirty="0">
                <a:latin typeface="David" panose="020E0502060401010101" pitchFamily="34" charset="-79"/>
                <a:cs typeface="David" panose="020E0502060401010101" pitchFamily="34" charset="-79"/>
              </a:rPr>
              <a:t>z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- מקדם ביטחון (לפי רמת השירות הנדרשת).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l-GR" dirty="0">
                <a:cs typeface="David" panose="020E0502060401010101" pitchFamily="34" charset="-79"/>
              </a:rPr>
              <a:t>σ</a:t>
            </a:r>
            <a:r>
              <a:rPr lang="en-GB" dirty="0">
                <a:latin typeface="David" panose="020E0502060401010101" pitchFamily="34" charset="-79"/>
                <a:cs typeface="David" panose="020E0502060401010101" pitchFamily="34" charset="-79"/>
              </a:rPr>
              <a:t>dL​ 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- סטיית התקן של הביקוש בתקופת זמן האספקה.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92FE4-8191-0388-B453-56D7C5BA2A64}"/>
              </a:ext>
            </a:extLst>
          </p:cNvPr>
          <p:cNvSpPr txBox="1"/>
          <p:nvPr/>
        </p:nvSpPr>
        <p:spPr>
          <a:xfrm>
            <a:off x="5180281" y="5491922"/>
            <a:ext cx="6492814" cy="481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he-IL" sz="1400" b="1" dirty="0">
                <a:effectLst/>
              </a:rPr>
              <a:t> *</a:t>
            </a:r>
            <a:r>
              <a:rPr lang="en-US" sz="1400" b="1" dirty="0">
                <a:effectLst/>
              </a:rPr>
              <a:t>Silver, E. A., Pyke, D. F., &amp; Thomas, D. J. (2016). </a:t>
            </a:r>
            <a:r>
              <a:rPr lang="en-US" sz="1400" b="1" i="1" dirty="0">
                <a:effectLst/>
              </a:rPr>
              <a:t>Inventory and Production Management in Supply Chains.</a:t>
            </a:r>
            <a:r>
              <a:rPr lang="en-US" sz="1400" b="1" dirty="0">
                <a:effectLst/>
              </a:rPr>
              <a:t> CRC Press.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5C86CB-6BA6-4DF5-604D-D044BCE353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68108" y="2939519"/>
                <a:ext cx="3219450" cy="430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28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𝑂𝑃</m:t>
                      </m:r>
                      <m:r>
                        <a:rPr lang="en-IL" sz="2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L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</m:e>
                        <m:sup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L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L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L" sz="2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L" sz="2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IL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5C86CB-6BA6-4DF5-604D-D044BCE3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08" y="2939519"/>
                <a:ext cx="321945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תיבת טקסט 32">
            <a:extLst>
              <a:ext uri="{FF2B5EF4-FFF2-40B4-BE49-F238E27FC236}">
                <a16:creationId xmlns:a16="http://schemas.microsoft.com/office/drawing/2014/main" id="{ECCF4E2A-2FE6-D875-9C5F-0308A4A0DB2B}"/>
              </a:ext>
            </a:extLst>
          </p:cNvPr>
          <p:cNvSpPr txBox="1"/>
          <p:nvPr/>
        </p:nvSpPr>
        <p:spPr>
          <a:xfrm>
            <a:off x="4452713" y="102201"/>
            <a:ext cx="3286573" cy="6047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lang="he-IL" sz="3600" b="1" kern="1200" cap="all" dirty="0">
                <a:latin typeface="Rockwell Condensed" panose="02060603050405020104"/>
                <a:ea typeface="+mj-ea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36851ADC-153A-4098-96E3-7A8B83047E18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12</a:t>
            </a:fld>
            <a:endParaRPr lang="en-IL" dirty="0"/>
          </a:p>
        </p:txBody>
      </p:sp>
      <p:sp>
        <p:nvSpPr>
          <p:cNvPr id="54" name="Google Shape;175;p19">
            <a:extLst>
              <a:ext uri="{FF2B5EF4-FFF2-40B4-BE49-F238E27FC236}">
                <a16:creationId xmlns:a16="http://schemas.microsoft.com/office/drawing/2014/main" id="{180632DF-98DC-D9C5-71F3-FF3261E20498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55" name="מלבן: פינות מעוגלות 6">
            <a:extLst>
              <a:ext uri="{FF2B5EF4-FFF2-40B4-BE49-F238E27FC236}">
                <a16:creationId xmlns:a16="http://schemas.microsoft.com/office/drawing/2014/main" id="{0760AF2B-EB07-1B4D-F579-EE46DA58E23E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56" name="מחבר חץ ישר 8">
            <a:extLst>
              <a:ext uri="{FF2B5EF4-FFF2-40B4-BE49-F238E27FC236}">
                <a16:creationId xmlns:a16="http://schemas.microsoft.com/office/drawing/2014/main" id="{BD949CB0-FF35-FC25-BCC2-4FD6FC79CF2B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מלבן: פינות מעוגלות 10">
            <a:extLst>
              <a:ext uri="{FF2B5EF4-FFF2-40B4-BE49-F238E27FC236}">
                <a16:creationId xmlns:a16="http://schemas.microsoft.com/office/drawing/2014/main" id="{3D3DC5D2-C9F2-E2FE-0B4F-5857853175FB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8" name="Google Shape;175;p19">
            <a:extLst>
              <a:ext uri="{FF2B5EF4-FFF2-40B4-BE49-F238E27FC236}">
                <a16:creationId xmlns:a16="http://schemas.microsoft.com/office/drawing/2014/main" id="{0864AA76-D782-E1E6-DE76-595FF26FBAC6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59" name="מלבן: פינות מעוגלות 14">
            <a:extLst>
              <a:ext uri="{FF2B5EF4-FFF2-40B4-BE49-F238E27FC236}">
                <a16:creationId xmlns:a16="http://schemas.microsoft.com/office/drawing/2014/main" id="{539F1D66-F129-E4D8-BA52-C0E774D052EE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Google Shape;175;p19">
            <a:extLst>
              <a:ext uri="{FF2B5EF4-FFF2-40B4-BE49-F238E27FC236}">
                <a16:creationId xmlns:a16="http://schemas.microsoft.com/office/drawing/2014/main" id="{EA8F1325-0766-4C99-B3AB-24044AE554AF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61" name="מלבן: פינות מעוגלות 17">
            <a:extLst>
              <a:ext uri="{FF2B5EF4-FFF2-40B4-BE49-F238E27FC236}">
                <a16:creationId xmlns:a16="http://schemas.microsoft.com/office/drawing/2014/main" id="{B7259DCC-A022-779E-A5CA-3748B069DA39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2" name="Google Shape;175;p19">
            <a:extLst>
              <a:ext uri="{FF2B5EF4-FFF2-40B4-BE49-F238E27FC236}">
                <a16:creationId xmlns:a16="http://schemas.microsoft.com/office/drawing/2014/main" id="{3576A6D3-1FA7-19FA-176E-2352A35BAD97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63" name="מלבן: פינות מעוגלות 20">
            <a:extLst>
              <a:ext uri="{FF2B5EF4-FFF2-40B4-BE49-F238E27FC236}">
                <a16:creationId xmlns:a16="http://schemas.microsoft.com/office/drawing/2014/main" id="{DAA38C98-4E0D-4422-712D-9727CB45C606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Google Shape;175;p19">
            <a:extLst>
              <a:ext uri="{FF2B5EF4-FFF2-40B4-BE49-F238E27FC236}">
                <a16:creationId xmlns:a16="http://schemas.microsoft.com/office/drawing/2014/main" id="{4B7566F0-CC33-B2CD-25BD-E3B57D70AFED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65" name="מלבן: פינות מעוגלות 23">
            <a:extLst>
              <a:ext uri="{FF2B5EF4-FFF2-40B4-BE49-F238E27FC236}">
                <a16:creationId xmlns:a16="http://schemas.microsoft.com/office/drawing/2014/main" id="{2F808352-BF9A-3058-43DC-6CD868C0A468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Google Shape;175;p19">
            <a:extLst>
              <a:ext uri="{FF2B5EF4-FFF2-40B4-BE49-F238E27FC236}">
                <a16:creationId xmlns:a16="http://schemas.microsoft.com/office/drawing/2014/main" id="{529CF83D-D057-544A-D92B-CF0DCAE0B08F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67" name="מלבן: פינות מעוגלות 17">
            <a:extLst>
              <a:ext uri="{FF2B5EF4-FFF2-40B4-BE49-F238E27FC236}">
                <a16:creationId xmlns:a16="http://schemas.microsoft.com/office/drawing/2014/main" id="{8AA9A443-2719-557B-E510-FE308DC3B5E8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8" name="Google Shape;175;p19">
            <a:extLst>
              <a:ext uri="{FF2B5EF4-FFF2-40B4-BE49-F238E27FC236}">
                <a16:creationId xmlns:a16="http://schemas.microsoft.com/office/drawing/2014/main" id="{06F4B340-087A-ECA7-5210-314581489B40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69" name="מלבן: פינות מעוגלות 17">
            <a:extLst>
              <a:ext uri="{FF2B5EF4-FFF2-40B4-BE49-F238E27FC236}">
                <a16:creationId xmlns:a16="http://schemas.microsoft.com/office/drawing/2014/main" id="{13EC7701-1D79-8644-666F-42883FDBA118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0" name="Google Shape;175;p19">
            <a:extLst>
              <a:ext uri="{FF2B5EF4-FFF2-40B4-BE49-F238E27FC236}">
                <a16:creationId xmlns:a16="http://schemas.microsoft.com/office/drawing/2014/main" id="{8E3F1747-AB3A-DAAA-0FAB-1D79827B2499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71" name="מחבר חץ ישר 8">
            <a:extLst>
              <a:ext uri="{FF2B5EF4-FFF2-40B4-BE49-F238E27FC236}">
                <a16:creationId xmlns:a16="http://schemas.microsoft.com/office/drawing/2014/main" id="{0B3F7F36-7F12-F6C2-6A66-EF0191B7AB94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מחבר חץ ישר 8">
            <a:extLst>
              <a:ext uri="{FF2B5EF4-FFF2-40B4-BE49-F238E27FC236}">
                <a16:creationId xmlns:a16="http://schemas.microsoft.com/office/drawing/2014/main" id="{74F3F227-8E9A-2D73-5914-669F59B66362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מחבר חץ ישר 8">
            <a:extLst>
              <a:ext uri="{FF2B5EF4-FFF2-40B4-BE49-F238E27FC236}">
                <a16:creationId xmlns:a16="http://schemas.microsoft.com/office/drawing/2014/main" id="{D0D64813-C2C7-A25E-99C7-514B4E02A172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מחבר חץ ישר 8">
            <a:extLst>
              <a:ext uri="{FF2B5EF4-FFF2-40B4-BE49-F238E27FC236}">
                <a16:creationId xmlns:a16="http://schemas.microsoft.com/office/drawing/2014/main" id="{FDDDD353-9AC1-BBB8-EEB3-E69E26BAA82B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מחבר חץ ישר 8">
            <a:extLst>
              <a:ext uri="{FF2B5EF4-FFF2-40B4-BE49-F238E27FC236}">
                <a16:creationId xmlns:a16="http://schemas.microsoft.com/office/drawing/2014/main" id="{CB504F08-A75C-50E6-EA90-2DE590439D43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מחבר חץ ישר 8">
            <a:extLst>
              <a:ext uri="{FF2B5EF4-FFF2-40B4-BE49-F238E27FC236}">
                <a16:creationId xmlns:a16="http://schemas.microsoft.com/office/drawing/2014/main" id="{DE898F87-7C0B-F217-994C-D19C84E0AD71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71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586F1-AF1C-38F3-66B8-DAC1E2130757}"/>
              </a:ext>
            </a:extLst>
          </p:cNvPr>
          <p:cNvSpPr txBox="1"/>
          <p:nvPr/>
        </p:nvSpPr>
        <p:spPr>
          <a:xfrm>
            <a:off x="309449" y="1613118"/>
            <a:ext cx="2371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800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מה הבעיה עם השיטות הקיימות הישנות?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E82DAD-E16D-59B3-0708-F67203C4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325" y="232991"/>
            <a:ext cx="8184258" cy="54862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7DDEE4-924D-4E4E-4F63-8ADC0DE2E7C3}"/>
              </a:ext>
            </a:extLst>
          </p:cNvPr>
          <p:cNvCxnSpPr>
            <a:cxnSpLocks/>
          </p:cNvCxnSpPr>
          <p:nvPr/>
        </p:nvCxnSpPr>
        <p:spPr>
          <a:xfrm flipV="1">
            <a:off x="3197525" y="379563"/>
            <a:ext cx="0" cy="5193102"/>
          </a:xfrm>
          <a:prstGeom prst="line">
            <a:avLst/>
          </a:prstGeom>
          <a:ln w="38100">
            <a:solidFill>
              <a:srgbClr val="2A29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8874241-4E83-90A0-9D63-2F8AF3D9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59" y="3641552"/>
            <a:ext cx="1409653" cy="116679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65972F0-E786-85C5-AA3F-6B3647CAC175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13</a:t>
            </a:fld>
            <a:endParaRPr lang="en-IL" dirty="0"/>
          </a:p>
        </p:txBody>
      </p:sp>
      <p:sp>
        <p:nvSpPr>
          <p:cNvPr id="3" name="Google Shape;175;p19">
            <a:extLst>
              <a:ext uri="{FF2B5EF4-FFF2-40B4-BE49-F238E27FC236}">
                <a16:creationId xmlns:a16="http://schemas.microsoft.com/office/drawing/2014/main" id="{837FD74C-7714-31D5-7769-3918CC159962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5" name="מלבן: פינות מעוגלות 6">
            <a:extLst>
              <a:ext uri="{FF2B5EF4-FFF2-40B4-BE49-F238E27FC236}">
                <a16:creationId xmlns:a16="http://schemas.microsoft.com/office/drawing/2014/main" id="{F9BD67C0-729B-84CA-5806-AB1224DFE3E2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חץ ישר 8">
            <a:extLst>
              <a:ext uri="{FF2B5EF4-FFF2-40B4-BE49-F238E27FC236}">
                <a16:creationId xmlns:a16="http://schemas.microsoft.com/office/drawing/2014/main" id="{9423876C-EFC8-3775-71AD-6974D0F13B4B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מלבן: פינות מעוגלות 10">
            <a:extLst>
              <a:ext uri="{FF2B5EF4-FFF2-40B4-BE49-F238E27FC236}">
                <a16:creationId xmlns:a16="http://schemas.microsoft.com/office/drawing/2014/main" id="{1E6C8E6D-C246-4D09-3189-85DD3319DD05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Google Shape;175;p19">
            <a:extLst>
              <a:ext uri="{FF2B5EF4-FFF2-40B4-BE49-F238E27FC236}">
                <a16:creationId xmlns:a16="http://schemas.microsoft.com/office/drawing/2014/main" id="{2D80ACD9-C266-CBB6-F340-11E2246D0F10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9" name="מלבן: פינות מעוגלות 14">
            <a:extLst>
              <a:ext uri="{FF2B5EF4-FFF2-40B4-BE49-F238E27FC236}">
                <a16:creationId xmlns:a16="http://schemas.microsoft.com/office/drawing/2014/main" id="{72EE09F8-F4EF-9C05-5DD0-4B0432B892CD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Google Shape;175;p19">
            <a:extLst>
              <a:ext uri="{FF2B5EF4-FFF2-40B4-BE49-F238E27FC236}">
                <a16:creationId xmlns:a16="http://schemas.microsoft.com/office/drawing/2014/main" id="{09E5E4D0-34A9-5A07-D62C-0909D4477C13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29" name="מלבן: פינות מעוגלות 17">
            <a:extLst>
              <a:ext uri="{FF2B5EF4-FFF2-40B4-BE49-F238E27FC236}">
                <a16:creationId xmlns:a16="http://schemas.microsoft.com/office/drawing/2014/main" id="{BE60F33D-78E0-506C-D5A4-503817D395F3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2" name="Google Shape;175;p19">
            <a:extLst>
              <a:ext uri="{FF2B5EF4-FFF2-40B4-BE49-F238E27FC236}">
                <a16:creationId xmlns:a16="http://schemas.microsoft.com/office/drawing/2014/main" id="{5DD7979E-9A5A-AD18-DDB3-4420D7A3D077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33" name="מלבן: פינות מעוגלות 20">
            <a:extLst>
              <a:ext uri="{FF2B5EF4-FFF2-40B4-BE49-F238E27FC236}">
                <a16:creationId xmlns:a16="http://schemas.microsoft.com/office/drawing/2014/main" id="{918ED787-896D-DA0A-BBF4-70EC7AD4840F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175;p19">
            <a:extLst>
              <a:ext uri="{FF2B5EF4-FFF2-40B4-BE49-F238E27FC236}">
                <a16:creationId xmlns:a16="http://schemas.microsoft.com/office/drawing/2014/main" id="{AF6E0564-EDCB-FAFC-5B6E-79BB24C50226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35" name="מלבן: פינות מעוגלות 23">
            <a:extLst>
              <a:ext uri="{FF2B5EF4-FFF2-40B4-BE49-F238E27FC236}">
                <a16:creationId xmlns:a16="http://schemas.microsoft.com/office/drawing/2014/main" id="{CFE0EDA8-AF61-20A3-113B-E2C638238A28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Google Shape;175;p19">
            <a:extLst>
              <a:ext uri="{FF2B5EF4-FFF2-40B4-BE49-F238E27FC236}">
                <a16:creationId xmlns:a16="http://schemas.microsoft.com/office/drawing/2014/main" id="{DB050E59-2214-B260-BAFB-B3782FED8E07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37" name="מלבן: פינות מעוגלות 17">
            <a:extLst>
              <a:ext uri="{FF2B5EF4-FFF2-40B4-BE49-F238E27FC236}">
                <a16:creationId xmlns:a16="http://schemas.microsoft.com/office/drawing/2014/main" id="{A8D1451A-91BE-E7D9-0842-90411A8A2B27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8" name="Google Shape;175;p19">
            <a:extLst>
              <a:ext uri="{FF2B5EF4-FFF2-40B4-BE49-F238E27FC236}">
                <a16:creationId xmlns:a16="http://schemas.microsoft.com/office/drawing/2014/main" id="{CA7E3360-78BE-3486-0669-45EA10EFFC3C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39" name="מלבן: פינות מעוגלות 17">
            <a:extLst>
              <a:ext uri="{FF2B5EF4-FFF2-40B4-BE49-F238E27FC236}">
                <a16:creationId xmlns:a16="http://schemas.microsoft.com/office/drawing/2014/main" id="{0B2520D2-CBD0-C67E-5F7A-548B3BBDE49A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0" name="Google Shape;175;p19">
            <a:extLst>
              <a:ext uri="{FF2B5EF4-FFF2-40B4-BE49-F238E27FC236}">
                <a16:creationId xmlns:a16="http://schemas.microsoft.com/office/drawing/2014/main" id="{1D0C6461-F566-D916-35CC-40E8C5CE6138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41" name="מחבר חץ ישר 8">
            <a:extLst>
              <a:ext uri="{FF2B5EF4-FFF2-40B4-BE49-F238E27FC236}">
                <a16:creationId xmlns:a16="http://schemas.microsoft.com/office/drawing/2014/main" id="{31ED7BE6-4D04-87E8-4079-7D4C900FF359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מחבר חץ ישר 8">
            <a:extLst>
              <a:ext uri="{FF2B5EF4-FFF2-40B4-BE49-F238E27FC236}">
                <a16:creationId xmlns:a16="http://schemas.microsoft.com/office/drawing/2014/main" id="{91E8636B-E991-4539-DBEE-447E03A39609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מחבר חץ ישר 8">
            <a:extLst>
              <a:ext uri="{FF2B5EF4-FFF2-40B4-BE49-F238E27FC236}">
                <a16:creationId xmlns:a16="http://schemas.microsoft.com/office/drawing/2014/main" id="{A52271E9-44DA-B0A2-7E93-0FE51902F980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8">
            <a:extLst>
              <a:ext uri="{FF2B5EF4-FFF2-40B4-BE49-F238E27FC236}">
                <a16:creationId xmlns:a16="http://schemas.microsoft.com/office/drawing/2014/main" id="{F47AAD80-1EF1-DFD0-4289-3528BED11F8D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מחבר חץ ישר 8">
            <a:extLst>
              <a:ext uri="{FF2B5EF4-FFF2-40B4-BE49-F238E27FC236}">
                <a16:creationId xmlns:a16="http://schemas.microsoft.com/office/drawing/2014/main" id="{84D1617A-0AD6-C3C1-28FC-15C84B6DAA3F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מחבר חץ ישר 8">
            <a:extLst>
              <a:ext uri="{FF2B5EF4-FFF2-40B4-BE49-F238E27FC236}">
                <a16:creationId xmlns:a16="http://schemas.microsoft.com/office/drawing/2014/main" id="{6DDCD1C0-AFC2-2FC6-578B-0CD7BFCB8B53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68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B9320D-87FF-4298-DA46-49C6C36667D0}"/>
              </a:ext>
            </a:extLst>
          </p:cNvPr>
          <p:cNvSpPr txBox="1"/>
          <p:nvPr/>
        </p:nvSpPr>
        <p:spPr>
          <a:xfrm>
            <a:off x="3525624" y="263040"/>
            <a:ext cx="423545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19019-63AB-0FD2-DFA4-90DA3BEE0D4D}"/>
              </a:ext>
            </a:extLst>
          </p:cNvPr>
          <p:cNvSpPr txBox="1"/>
          <p:nvPr/>
        </p:nvSpPr>
        <p:spPr>
          <a:xfrm>
            <a:off x="1150255" y="1237916"/>
            <a:ext cx="925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החלטנו לבנות מודל ניהול מלאי חדש שמורכב משלושת המודלים הבאים: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0B3A76-7DFE-C5E7-AD1E-D92ED2367E75}"/>
              </a:ext>
            </a:extLst>
          </p:cNvPr>
          <p:cNvGrpSpPr/>
          <p:nvPr/>
        </p:nvGrpSpPr>
        <p:grpSpPr>
          <a:xfrm>
            <a:off x="744029" y="1832912"/>
            <a:ext cx="10385425" cy="3930227"/>
            <a:chOff x="571500" y="1940520"/>
            <a:chExt cx="10385425" cy="39302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9CD133-8DDF-9929-3057-B1D1910BA52F}"/>
                </a:ext>
              </a:extLst>
            </p:cNvPr>
            <p:cNvSpPr txBox="1"/>
            <p:nvPr/>
          </p:nvSpPr>
          <p:spPr>
            <a:xfrm>
              <a:off x="666750" y="1940520"/>
              <a:ext cx="9810750" cy="337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r" rt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he-IL" sz="2400" b="1" dirty="0">
                  <a:solidFill>
                    <a:srgbClr val="FF0000"/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מודל למידת מכונה </a:t>
              </a:r>
              <a:r>
                <a:rPr lang="en-US" sz="2400" b="1" dirty="0">
                  <a:solidFill>
                    <a:srgbClr val="FF0000"/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ML</a:t>
              </a:r>
              <a:r>
                <a:rPr lang="he-IL" sz="2400" b="1" dirty="0">
                  <a:solidFill>
                    <a:srgbClr val="FF0000"/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 (</a:t>
              </a:r>
              <a:r>
                <a:rPr lang="en-US" sz="2400" b="1" dirty="0">
                  <a:solidFill>
                    <a:srgbClr val="FF0000"/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Random forest</a:t>
              </a:r>
              <a:r>
                <a:rPr lang="he-IL" sz="2400" b="1" dirty="0">
                  <a:solidFill>
                    <a:srgbClr val="FF0000"/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) </a:t>
              </a:r>
              <a:endParaRPr lang="en-US" sz="2400" b="1" dirty="0">
                <a:latin typeface="David" panose="020E0502060401010101" pitchFamily="34" charset="-79"/>
                <a:cs typeface="David" panose="020E0502060401010101" pitchFamily="34" charset="-79"/>
              </a:endParaRPr>
            </a:p>
            <a:p>
              <a:pPr marL="342900" indent="-342900" algn="r" rt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he-IL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מודל </a:t>
              </a:r>
              <a:r>
                <a:rPr lang="en-GB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Economic Order Quantity (EOQ)</a:t>
              </a:r>
            </a:p>
            <a:p>
              <a:pPr marL="342900" indent="-342900" algn="r" rt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400" b="1" dirty="0">
                <a:latin typeface="David" panose="020E0502060401010101" pitchFamily="34" charset="-79"/>
                <a:cs typeface="David" panose="020E0502060401010101" pitchFamily="34" charset="-79"/>
              </a:endParaRPr>
            </a:p>
            <a:p>
              <a:pPr algn="r" rtl="1">
                <a:lnSpc>
                  <a:spcPct val="150000"/>
                </a:lnSpc>
              </a:pPr>
              <a:endParaRPr lang="en-US" sz="2400" b="1" dirty="0">
                <a:latin typeface="David" panose="020E0502060401010101" pitchFamily="34" charset="-79"/>
                <a:cs typeface="David" panose="020E0502060401010101" pitchFamily="34" charset="-79"/>
              </a:endParaRPr>
            </a:p>
            <a:p>
              <a:pPr marL="342900" indent="-342900" algn="r" rt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he-IL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מודל </a:t>
              </a:r>
              <a:r>
                <a:rPr lang="en-GB" sz="2400" b="1" dirty="0">
                  <a:latin typeface="David" panose="020E0502060401010101" pitchFamily="34" charset="-79"/>
                  <a:cs typeface="David" panose="020E0502060401010101" pitchFamily="34" charset="-79"/>
                </a:rPr>
                <a:t>Continuous Review (Q,R)</a:t>
              </a:r>
            </a:p>
            <a:p>
              <a:pPr algn="r" rtl="1">
                <a:lnSpc>
                  <a:spcPct val="150000"/>
                </a:lnSpc>
              </a:pPr>
              <a:endParaRPr lang="he-IL" sz="2400" b="1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AB825D-7B08-878B-E8DC-88F11F8F7709}"/>
                </a:ext>
              </a:extLst>
            </p:cNvPr>
            <p:cNvGrpSpPr/>
            <p:nvPr/>
          </p:nvGrpSpPr>
          <p:grpSpPr>
            <a:xfrm>
              <a:off x="666750" y="3323870"/>
              <a:ext cx="10290175" cy="876844"/>
              <a:chOff x="901700" y="3335783"/>
              <a:chExt cx="10290175" cy="8768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1772263-D1D8-10A6-B0B2-09D04FDE972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1700" y="3335783"/>
                    <a:ext cx="2120900" cy="8768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2800" dirty="0">
                        <a:latin typeface="David" panose="020E0502060401010101" pitchFamily="34" charset="-79"/>
                        <a:cs typeface="David" panose="020E0502060401010101" pitchFamily="34" charset="-79"/>
                      </a:rPr>
                      <a:t>EOQ</a:t>
                    </a:r>
                    <a14:m>
                      <m:oMath xmlns:m="http://schemas.openxmlformats.org/officeDocument/2006/math">
                        <m:r>
                          <a:rPr lang="en-IL" sz="2800" i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IL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L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L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L" sz="28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IL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L" sz="28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IL" sz="2800" i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IL" sz="2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IL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den>
                            </m:f>
                          </m:e>
                        </m:rad>
                      </m:oMath>
                    </a14:m>
                    <a:endParaRPr lang="en-IL" sz="2800" dirty="0">
                      <a:latin typeface="David" panose="020E0502060401010101" pitchFamily="34" charset="-79"/>
                      <a:cs typeface="David" panose="020E0502060401010101" pitchFamily="34" charset="-79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1772263-D1D8-10A6-B0B2-09D04FDE97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1700" y="3335783"/>
                    <a:ext cx="2120900" cy="87684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057" b="-4861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7C28C19-D4E0-CCC6-49F3-D117FC4C5B78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>
              <a:xfrm>
                <a:off x="3022600" y="3774205"/>
                <a:ext cx="293052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A75CC4C-205F-4F10-67B0-6C104D896A2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953125" y="3335784"/>
                    <a:ext cx="5238750" cy="8768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2800" dirty="0">
                        <a:latin typeface="David" panose="020E0502060401010101" pitchFamily="34" charset="-79"/>
                        <a:cs typeface="David" panose="020E0502060401010101" pitchFamily="34" charset="-79"/>
                      </a:rPr>
                      <a:t>Q*</a:t>
                    </a:r>
                    <a14:m>
                      <m:oMath xmlns:m="http://schemas.openxmlformats.org/officeDocument/2006/math">
                        <m:r>
                          <a:rPr lang="en-IL" sz="2800" i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IL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L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L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L" sz="28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IL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𝑀𝐿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𝐷𝑒𝑚𝑎𝑛𝑑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𝑃𝑟𝑒𝑑𝑖𝑐𝑡𝑖𝑜𝑛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IL" sz="2800" i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IL" sz="2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IL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den>
                            </m:f>
                          </m:e>
                        </m:rad>
                      </m:oMath>
                    </a14:m>
                    <a:endParaRPr lang="en-IL" sz="2800" dirty="0">
                      <a:latin typeface="David" panose="020E0502060401010101" pitchFamily="34" charset="-79"/>
                      <a:cs typeface="David" panose="020E0502060401010101" pitchFamily="34" charset="-79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A75CC4C-205F-4F10-67B0-6C104D896A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125" y="3335784"/>
                    <a:ext cx="5238750" cy="8768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75"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EDCCB25-AEBB-9C5C-D544-FB0C2280778F}"/>
                </a:ext>
              </a:extLst>
            </p:cNvPr>
            <p:cNvGrpSpPr/>
            <p:nvPr/>
          </p:nvGrpSpPr>
          <p:grpSpPr>
            <a:xfrm>
              <a:off x="571500" y="4334766"/>
              <a:ext cx="9658350" cy="1535981"/>
              <a:chOff x="822325" y="5109466"/>
              <a:chExt cx="9658350" cy="15359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A53FD35-1A08-E5DD-3F73-B74082C4AAE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28675" y="5109466"/>
                    <a:ext cx="3219450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L" sz="28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𝑂𝑃</m:t>
                          </m:r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L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L" sz="2800" i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en-IL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IL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L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IL" sz="2800" i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IL" sz="28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A53FD35-1A08-E5DD-3F73-B74082C4AA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675" y="5109466"/>
                    <a:ext cx="3219450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85E75D5-A424-848D-9FE6-A0275120A7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28675" y="5816630"/>
                    <a:ext cx="9652000" cy="8288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IL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𝑂𝑃</m:t>
                        </m:r>
                        <m:r>
                          <a:rPr lang="en-IL" sz="2400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L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sz="2400" smtClean="0">
                                <a:solidFill>
                                  <a:srgbClr val="FF0000"/>
                                </a:solidFill>
                              </a:rPr>
                              <m:t>ML</m:t>
                            </m:r>
                            <m:r>
                              <m:rPr>
                                <m:nor/>
                              </m:rPr>
                              <a:rPr lang="en-GB" sz="2400" smtClean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sz="2400" smtClean="0">
                                <a:solidFill>
                                  <a:srgbClr val="FF0000"/>
                                </a:solidFill>
                              </a:rPr>
                              <m:t>Avg</m:t>
                            </m:r>
                            <m:r>
                              <m:rPr>
                                <m:nor/>
                              </m:rPr>
                              <a:rPr lang="en-GB" sz="2400" smtClean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sz="2400" smtClean="0">
                                <a:solidFill>
                                  <a:srgbClr val="FF0000"/>
                                </a:solidFill>
                              </a:rPr>
                              <m:t>Daily</m:t>
                            </m:r>
                            <m:r>
                              <m:rPr>
                                <m:nor/>
                              </m:rPr>
                              <a:rPr lang="en-GB" sz="2400" smtClean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sz="2400" smtClean="0">
                                <a:solidFill>
                                  <a:srgbClr val="FF0000"/>
                                </a:solidFill>
                              </a:rPr>
                              <m:t>Demand</m:t>
                            </m:r>
                            <m:r>
                              <m:rPr>
                                <m:nor/>
                              </m:rPr>
                              <a:rPr lang="en-GB" sz="2400" smtClean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sz="2400" smtClean="0">
                                <a:solidFill>
                                  <a:srgbClr val="FF0000"/>
                                </a:solidFill>
                              </a:rPr>
                              <m:t>Prediction</m:t>
                            </m:r>
                            <m:r>
                              <m:rPr>
                                <m:nor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GB" sz="2400" smtClean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e>
                          <m:sup>
                            <m:r>
                              <a:rPr lang="en-IL" sz="2400" i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sz="2400" smtClean="0">
                            <a:solidFill>
                              <a:srgbClr val="FF0000"/>
                            </a:solidFill>
                          </a:rPr>
                          <m:t>ML</m:t>
                        </m:r>
                        <m:r>
                          <m:rPr>
                            <m:nor/>
                          </m:rPr>
                          <a:rPr lang="en-GB" sz="2400" smtClean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smtClean="0">
                            <a:solidFill>
                              <a:srgbClr val="FF0000"/>
                            </a:solidFill>
                          </a:rPr>
                          <m:t>Avg</m:t>
                        </m:r>
                        <m:r>
                          <m:rPr>
                            <m:nor/>
                          </m:rPr>
                          <a:rPr lang="en-GB" sz="2400" smtClean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smtClean="0">
                            <a:solidFill>
                              <a:srgbClr val="FF0000"/>
                            </a:solidFill>
                          </a:rPr>
                          <m:t>Lead</m:t>
                        </m:r>
                        <m:r>
                          <m:rPr>
                            <m:nor/>
                          </m:rPr>
                          <a:rPr lang="en-GB" sz="2400" smtClean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smtClean="0">
                            <a:solidFill>
                              <a:srgbClr val="FF0000"/>
                            </a:solidFill>
                          </a:rPr>
                          <m:t>Time</m:t>
                        </m:r>
                        <m:r>
                          <m:rPr>
                            <m:nor/>
                          </m:rPr>
                          <a:rPr lang="en-GB" sz="2400" smtClean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smtClean="0">
                            <a:solidFill>
                              <a:srgbClr val="FF0000"/>
                            </a:solidFill>
                          </a:rPr>
                          <m:t>Prediction</m:t>
                        </m:r>
                      </m:oMath>
                    </a14:m>
                    <a:r>
                      <a:rPr lang="en-GB" sz="2400" dirty="0">
                        <a:solidFill>
                          <a:srgbClr val="FF0000"/>
                        </a:solidFill>
                      </a:rPr>
                      <a:t>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L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L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IL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L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solidFill>
                                    <a:srgbClr val="FF0000"/>
                                  </a:solidFill>
                                </a:rPr>
                                <m:t>ML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solidFill>
                                    <a:srgbClr val="FF0000"/>
                                  </a:solidFill>
                                </a:rPr>
                                <m:t>Prediction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solidFill>
                                    <a:srgbClr val="FF0000"/>
                                  </a:solidFill>
                                </a:rPr>
                                <m:t>of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L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IL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IL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L" sz="40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85E75D5-A424-848D-9FE6-A0275120A7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675" y="5816630"/>
                    <a:ext cx="9652000" cy="8288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882" r="-113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B10FF18B-0244-2C04-7DEC-73D5B7A81E4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22325" y="5232836"/>
                <a:ext cx="12700" cy="906129"/>
              </a:xfrm>
              <a:prstGeom prst="curvedConnector3">
                <a:avLst>
                  <a:gd name="adj1" fmla="val 1800000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AC8C9-447E-90F6-876E-1289D2F1A180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14</a:t>
            </a:fld>
            <a:endParaRPr lang="en-IL" dirty="0"/>
          </a:p>
        </p:txBody>
      </p:sp>
      <p:sp>
        <p:nvSpPr>
          <p:cNvPr id="9" name="Google Shape;175;p19">
            <a:extLst>
              <a:ext uri="{FF2B5EF4-FFF2-40B4-BE49-F238E27FC236}">
                <a16:creationId xmlns:a16="http://schemas.microsoft.com/office/drawing/2014/main" id="{91A2A15A-817E-6B63-FC7B-6DA2589DF6C2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11" name="מלבן: פינות מעוגלות 6">
            <a:extLst>
              <a:ext uri="{FF2B5EF4-FFF2-40B4-BE49-F238E27FC236}">
                <a16:creationId xmlns:a16="http://schemas.microsoft.com/office/drawing/2014/main" id="{CDB4BC7E-E2AB-C53A-2D92-B1E83E4FA4EB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3" name="מחבר חץ ישר 8">
            <a:extLst>
              <a:ext uri="{FF2B5EF4-FFF2-40B4-BE49-F238E27FC236}">
                <a16:creationId xmlns:a16="http://schemas.microsoft.com/office/drawing/2014/main" id="{ED656E75-7ACB-9141-BC18-D4A2CC61D2B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מלבן: פינות מעוגלות 10">
            <a:extLst>
              <a:ext uri="{FF2B5EF4-FFF2-40B4-BE49-F238E27FC236}">
                <a16:creationId xmlns:a16="http://schemas.microsoft.com/office/drawing/2014/main" id="{5A6A7DAE-59F8-1596-7245-7403252FD2B4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5" name="Google Shape;175;p19">
            <a:extLst>
              <a:ext uri="{FF2B5EF4-FFF2-40B4-BE49-F238E27FC236}">
                <a16:creationId xmlns:a16="http://schemas.microsoft.com/office/drawing/2014/main" id="{8C4C8299-5478-C179-546B-B79DC60FF882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16" name="מלבן: פינות מעוגלות 14">
            <a:extLst>
              <a:ext uri="{FF2B5EF4-FFF2-40B4-BE49-F238E27FC236}">
                <a16:creationId xmlns:a16="http://schemas.microsoft.com/office/drawing/2014/main" id="{ED3740B3-6B94-482E-A0F7-3273EBBB11EE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Google Shape;175;p19">
            <a:extLst>
              <a:ext uri="{FF2B5EF4-FFF2-40B4-BE49-F238E27FC236}">
                <a16:creationId xmlns:a16="http://schemas.microsoft.com/office/drawing/2014/main" id="{FF089E23-EBD9-5D50-E998-727F918AF6DA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15F70871-ABDA-C57D-E547-EC340BCE1FCE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1" name="Google Shape;175;p19">
            <a:extLst>
              <a:ext uri="{FF2B5EF4-FFF2-40B4-BE49-F238E27FC236}">
                <a16:creationId xmlns:a16="http://schemas.microsoft.com/office/drawing/2014/main" id="{2539AEAA-BB7E-CB88-9446-69B6F1176910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22" name="מלבן: פינות מעוגלות 20">
            <a:extLst>
              <a:ext uri="{FF2B5EF4-FFF2-40B4-BE49-F238E27FC236}">
                <a16:creationId xmlns:a16="http://schemas.microsoft.com/office/drawing/2014/main" id="{5E110B42-0072-9DAD-EDE1-80EF5A139F43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Google Shape;175;p19">
            <a:extLst>
              <a:ext uri="{FF2B5EF4-FFF2-40B4-BE49-F238E27FC236}">
                <a16:creationId xmlns:a16="http://schemas.microsoft.com/office/drawing/2014/main" id="{6D3F9843-D5FB-60E0-2059-053A2FFBEEA1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24" name="מלבן: פינות מעוגלות 23">
            <a:extLst>
              <a:ext uri="{FF2B5EF4-FFF2-40B4-BE49-F238E27FC236}">
                <a16:creationId xmlns:a16="http://schemas.microsoft.com/office/drawing/2014/main" id="{AD041372-9158-020D-7FBD-A02DB7729CE6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Google Shape;175;p19">
            <a:extLst>
              <a:ext uri="{FF2B5EF4-FFF2-40B4-BE49-F238E27FC236}">
                <a16:creationId xmlns:a16="http://schemas.microsoft.com/office/drawing/2014/main" id="{36424C37-6CF5-150D-0367-0FB989A14FE5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26" name="מלבן: פינות מעוגלות 17">
            <a:extLst>
              <a:ext uri="{FF2B5EF4-FFF2-40B4-BE49-F238E27FC236}">
                <a16:creationId xmlns:a16="http://schemas.microsoft.com/office/drawing/2014/main" id="{AF05B8B7-A203-61D7-F27F-45292CF0103D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7" name="Google Shape;175;p19">
            <a:extLst>
              <a:ext uri="{FF2B5EF4-FFF2-40B4-BE49-F238E27FC236}">
                <a16:creationId xmlns:a16="http://schemas.microsoft.com/office/drawing/2014/main" id="{A4842821-ADD6-4012-C0FE-8123B91F4CA1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28" name="מלבן: פינות מעוגלות 17">
            <a:extLst>
              <a:ext uri="{FF2B5EF4-FFF2-40B4-BE49-F238E27FC236}">
                <a16:creationId xmlns:a16="http://schemas.microsoft.com/office/drawing/2014/main" id="{A292AE7C-4B6B-DC78-17F0-AE7B11F891C3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9" name="Google Shape;175;p19">
            <a:extLst>
              <a:ext uri="{FF2B5EF4-FFF2-40B4-BE49-F238E27FC236}">
                <a16:creationId xmlns:a16="http://schemas.microsoft.com/office/drawing/2014/main" id="{B9FAE87F-32D2-E2F4-C098-1D4B2C4E5997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30" name="מחבר חץ ישר 8">
            <a:extLst>
              <a:ext uri="{FF2B5EF4-FFF2-40B4-BE49-F238E27FC236}">
                <a16:creationId xmlns:a16="http://schemas.microsoft.com/office/drawing/2014/main" id="{9BC4FAFF-7939-B2AB-AB31-2063CFBB4E07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חץ ישר 8">
            <a:extLst>
              <a:ext uri="{FF2B5EF4-FFF2-40B4-BE49-F238E27FC236}">
                <a16:creationId xmlns:a16="http://schemas.microsoft.com/office/drawing/2014/main" id="{0D96F03B-8F0C-1F3E-9CDA-48AF4B22B417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מחבר חץ ישר 8">
            <a:extLst>
              <a:ext uri="{FF2B5EF4-FFF2-40B4-BE49-F238E27FC236}">
                <a16:creationId xmlns:a16="http://schemas.microsoft.com/office/drawing/2014/main" id="{BAEA6467-9500-58C8-CC8E-58DB675F808A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מחבר חץ ישר 8">
            <a:extLst>
              <a:ext uri="{FF2B5EF4-FFF2-40B4-BE49-F238E27FC236}">
                <a16:creationId xmlns:a16="http://schemas.microsoft.com/office/drawing/2014/main" id="{AD1EE01A-B288-7F41-DBEE-CC0951099381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מחבר חץ ישר 8">
            <a:extLst>
              <a:ext uri="{FF2B5EF4-FFF2-40B4-BE49-F238E27FC236}">
                <a16:creationId xmlns:a16="http://schemas.microsoft.com/office/drawing/2014/main" id="{C3AC39CF-D322-8971-6C22-03C952C9D371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מחבר חץ ישר 8">
            <a:extLst>
              <a:ext uri="{FF2B5EF4-FFF2-40B4-BE49-F238E27FC236}">
                <a16:creationId xmlns:a16="http://schemas.microsoft.com/office/drawing/2014/main" id="{5ABE2A28-C18F-649A-37B9-41C1FB172CF6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29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E38D24-3E5D-5055-62B2-0F85CBA5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516" y="3970845"/>
            <a:ext cx="1628390" cy="1541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C6A19-7D96-DBF9-5AF5-51EF0056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8" y="3942096"/>
            <a:ext cx="1862409" cy="154154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79C3FC-351C-251B-1F56-409BC9833221}"/>
              </a:ext>
            </a:extLst>
          </p:cNvPr>
          <p:cNvCxnSpPr>
            <a:cxnSpLocks/>
          </p:cNvCxnSpPr>
          <p:nvPr/>
        </p:nvCxnSpPr>
        <p:spPr>
          <a:xfrm flipV="1">
            <a:off x="4531744" y="488831"/>
            <a:ext cx="0" cy="519310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0BAF805-2FD5-0808-1525-343C45C1AAB6}"/>
              </a:ext>
            </a:extLst>
          </p:cNvPr>
          <p:cNvSpPr txBox="1"/>
          <p:nvPr/>
        </p:nvSpPr>
        <p:spPr>
          <a:xfrm>
            <a:off x="236692" y="1656207"/>
            <a:ext cx="4071149" cy="177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3200" b="1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למה </a:t>
            </a:r>
            <a:r>
              <a:rPr lang="en-IL" sz="3200" b="1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</a:t>
            </a:r>
            <a:r>
              <a:rPr lang="en-IL" sz="3200" b="1" kern="100" dirty="0">
                <a:solidFill>
                  <a:srgbClr val="FF0000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Random Forest</a:t>
            </a:r>
            <a:r>
              <a:rPr lang="he-IL" sz="3200" b="1" kern="100" dirty="0">
                <a:solidFill>
                  <a:srgbClr val="FF0000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</a:t>
            </a:r>
            <a:r>
              <a:rPr lang="he-IL" sz="3200" b="1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ולא מודל למידת מכונה אחר? </a:t>
            </a:r>
            <a:endParaRPr lang="en-IL" sz="32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</p:txBody>
      </p:sp>
      <p:sp>
        <p:nvSpPr>
          <p:cNvPr id="29" name="Rounded Rectangle 5"/>
          <p:cNvSpPr/>
          <p:nvPr/>
        </p:nvSpPr>
        <p:spPr>
          <a:xfrm>
            <a:off x="7825100" y="2681422"/>
            <a:ext cx="1211526" cy="991532"/>
          </a:xfrm>
          <a:custGeom>
            <a:avLst/>
            <a:gdLst/>
            <a:ahLst/>
            <a:cxnLst/>
            <a:rect l="0" t="0" r="0" b="0"/>
            <a:pathLst>
              <a:path w="590425" h="581548">
                <a:moveTo>
                  <a:pt x="377694" y="312352"/>
                </a:moveTo>
                <a:lnTo>
                  <a:pt x="377694" y="250935"/>
                </a:lnTo>
                <a:lnTo>
                  <a:pt x="371750" y="250935"/>
                </a:lnTo>
                <a:cubicBezTo>
                  <a:pt x="361492" y="250935"/>
                  <a:pt x="353177" y="242619"/>
                  <a:pt x="353177" y="232361"/>
                </a:cubicBezTo>
                <a:cubicBezTo>
                  <a:pt x="353177" y="222103"/>
                  <a:pt x="361492" y="213787"/>
                  <a:pt x="371750" y="213787"/>
                </a:cubicBezTo>
                <a:lnTo>
                  <a:pt x="383885" y="213787"/>
                </a:lnTo>
                <a:cubicBezTo>
                  <a:pt x="400982" y="213787"/>
                  <a:pt x="414841" y="227647"/>
                  <a:pt x="414841" y="244744"/>
                </a:cubicBezTo>
                <a:lnTo>
                  <a:pt x="414841" y="312352"/>
                </a:lnTo>
                <a:lnTo>
                  <a:pt x="421033" y="312352"/>
                </a:lnTo>
                <a:cubicBezTo>
                  <a:pt x="431291" y="312352"/>
                  <a:pt x="439606" y="320668"/>
                  <a:pt x="439606" y="330926"/>
                </a:cubicBezTo>
                <a:cubicBezTo>
                  <a:pt x="439606" y="341184"/>
                  <a:pt x="431291" y="349500"/>
                  <a:pt x="421033" y="349500"/>
                </a:cubicBezTo>
                <a:lnTo>
                  <a:pt x="371503" y="349500"/>
                </a:lnTo>
                <a:cubicBezTo>
                  <a:pt x="361245" y="349500"/>
                  <a:pt x="352929" y="341184"/>
                  <a:pt x="352929" y="330926"/>
                </a:cubicBezTo>
                <a:cubicBezTo>
                  <a:pt x="352929" y="320668"/>
                  <a:pt x="361245" y="312352"/>
                  <a:pt x="371503" y="312352"/>
                </a:cubicBezTo>
                <a:close/>
                <a:moveTo>
                  <a:pt x="522321" y="98630"/>
                </a:moveTo>
                <a:lnTo>
                  <a:pt x="522321" y="37213"/>
                </a:lnTo>
                <a:lnTo>
                  <a:pt x="516378" y="37213"/>
                </a:lnTo>
                <a:cubicBezTo>
                  <a:pt x="506120" y="37213"/>
                  <a:pt x="497804" y="28897"/>
                  <a:pt x="497804" y="18639"/>
                </a:cubicBezTo>
                <a:cubicBezTo>
                  <a:pt x="497804" y="8381"/>
                  <a:pt x="506120" y="66"/>
                  <a:pt x="516378" y="66"/>
                </a:cubicBezTo>
                <a:lnTo>
                  <a:pt x="528513" y="66"/>
                </a:lnTo>
                <a:cubicBezTo>
                  <a:pt x="536766" y="0"/>
                  <a:pt x="544703" y="3232"/>
                  <a:pt x="550562" y="9044"/>
                </a:cubicBezTo>
                <a:cubicBezTo>
                  <a:pt x="556422" y="14857"/>
                  <a:pt x="559717" y="22769"/>
                  <a:pt x="559717" y="31022"/>
                </a:cubicBezTo>
                <a:lnTo>
                  <a:pt x="559717" y="98630"/>
                </a:lnTo>
                <a:lnTo>
                  <a:pt x="565908" y="98630"/>
                </a:lnTo>
                <a:cubicBezTo>
                  <a:pt x="576166" y="98630"/>
                  <a:pt x="584482" y="106946"/>
                  <a:pt x="584482" y="117204"/>
                </a:cubicBezTo>
                <a:cubicBezTo>
                  <a:pt x="584482" y="127462"/>
                  <a:pt x="576166" y="135778"/>
                  <a:pt x="565908" y="135778"/>
                </a:cubicBezTo>
                <a:lnTo>
                  <a:pt x="516378" y="135778"/>
                </a:lnTo>
                <a:cubicBezTo>
                  <a:pt x="506120" y="135778"/>
                  <a:pt x="497804" y="127462"/>
                  <a:pt x="497804" y="117204"/>
                </a:cubicBezTo>
                <a:cubicBezTo>
                  <a:pt x="497804" y="106946"/>
                  <a:pt x="506120" y="98630"/>
                  <a:pt x="516378" y="98630"/>
                </a:cubicBezTo>
                <a:close/>
                <a:moveTo>
                  <a:pt x="565908" y="543905"/>
                </a:moveTo>
                <a:cubicBezTo>
                  <a:pt x="576166" y="543905"/>
                  <a:pt x="584482" y="552221"/>
                  <a:pt x="584482" y="562479"/>
                </a:cubicBezTo>
                <a:cubicBezTo>
                  <a:pt x="584482" y="572737"/>
                  <a:pt x="576166" y="581052"/>
                  <a:pt x="565908" y="581052"/>
                </a:cubicBezTo>
                <a:lnTo>
                  <a:pt x="516378" y="581052"/>
                </a:lnTo>
                <a:cubicBezTo>
                  <a:pt x="506120" y="581052"/>
                  <a:pt x="497804" y="572737"/>
                  <a:pt x="497804" y="562479"/>
                </a:cubicBezTo>
                <a:cubicBezTo>
                  <a:pt x="497804" y="552221"/>
                  <a:pt x="506120" y="543905"/>
                  <a:pt x="516378" y="543905"/>
                </a:cubicBezTo>
                <a:lnTo>
                  <a:pt x="522321" y="543905"/>
                </a:lnTo>
                <a:lnTo>
                  <a:pt x="522321" y="482488"/>
                </a:lnTo>
                <a:lnTo>
                  <a:pt x="516378" y="482488"/>
                </a:lnTo>
                <a:cubicBezTo>
                  <a:pt x="506120" y="482488"/>
                  <a:pt x="497804" y="474172"/>
                  <a:pt x="497804" y="463914"/>
                </a:cubicBezTo>
                <a:cubicBezTo>
                  <a:pt x="497804" y="453656"/>
                  <a:pt x="506120" y="445340"/>
                  <a:pt x="516378" y="445340"/>
                </a:cubicBezTo>
                <a:lnTo>
                  <a:pt x="528513" y="445340"/>
                </a:lnTo>
                <a:cubicBezTo>
                  <a:pt x="545609" y="445340"/>
                  <a:pt x="559469" y="459200"/>
                  <a:pt x="559469" y="476296"/>
                </a:cubicBezTo>
                <a:lnTo>
                  <a:pt x="559469" y="543905"/>
                </a:lnTo>
                <a:lnTo>
                  <a:pt x="565660" y="543905"/>
                </a:lnTo>
                <a:close/>
                <a:moveTo>
                  <a:pt x="590425" y="263317"/>
                </a:moveTo>
                <a:lnTo>
                  <a:pt x="590425" y="300465"/>
                </a:lnTo>
                <a:cubicBezTo>
                  <a:pt x="590425" y="327820"/>
                  <a:pt x="568250" y="349995"/>
                  <a:pt x="540895" y="349995"/>
                </a:cubicBezTo>
                <a:cubicBezTo>
                  <a:pt x="513541" y="349995"/>
                  <a:pt x="491365" y="327820"/>
                  <a:pt x="491365" y="300465"/>
                </a:cubicBezTo>
                <a:lnTo>
                  <a:pt x="491365" y="263317"/>
                </a:lnTo>
                <a:cubicBezTo>
                  <a:pt x="491365" y="235963"/>
                  <a:pt x="513541" y="213787"/>
                  <a:pt x="540895" y="213787"/>
                </a:cubicBezTo>
                <a:cubicBezTo>
                  <a:pt x="568250" y="213787"/>
                  <a:pt x="590425" y="235963"/>
                  <a:pt x="590425" y="263317"/>
                </a:cubicBezTo>
                <a:close/>
                <a:moveTo>
                  <a:pt x="553278" y="263070"/>
                </a:moveTo>
                <a:cubicBezTo>
                  <a:pt x="553143" y="256328"/>
                  <a:pt x="547638" y="250934"/>
                  <a:pt x="540895" y="250935"/>
                </a:cubicBezTo>
                <a:cubicBezTo>
                  <a:pt x="534193" y="250935"/>
                  <a:pt x="528760" y="256368"/>
                  <a:pt x="528760" y="263070"/>
                </a:cubicBezTo>
                <a:lnTo>
                  <a:pt x="528760" y="300217"/>
                </a:lnTo>
                <a:cubicBezTo>
                  <a:pt x="528760" y="306919"/>
                  <a:pt x="534193" y="312352"/>
                  <a:pt x="540895" y="312352"/>
                </a:cubicBezTo>
                <a:cubicBezTo>
                  <a:pt x="547638" y="312354"/>
                  <a:pt x="553143" y="306959"/>
                  <a:pt x="553278" y="300217"/>
                </a:cubicBezTo>
                <a:close/>
                <a:moveTo>
                  <a:pt x="445550" y="494870"/>
                </a:moveTo>
                <a:lnTo>
                  <a:pt x="445550" y="532018"/>
                </a:lnTo>
                <a:cubicBezTo>
                  <a:pt x="445550" y="559372"/>
                  <a:pt x="423375" y="581548"/>
                  <a:pt x="396020" y="581548"/>
                </a:cubicBezTo>
                <a:cubicBezTo>
                  <a:pt x="368665" y="581548"/>
                  <a:pt x="346490" y="559372"/>
                  <a:pt x="346490" y="532018"/>
                </a:cubicBezTo>
                <a:lnTo>
                  <a:pt x="346490" y="494870"/>
                </a:lnTo>
                <a:cubicBezTo>
                  <a:pt x="346490" y="467516"/>
                  <a:pt x="368665" y="445340"/>
                  <a:pt x="396020" y="445340"/>
                </a:cubicBezTo>
                <a:cubicBezTo>
                  <a:pt x="423375" y="445340"/>
                  <a:pt x="445550" y="467516"/>
                  <a:pt x="445550" y="494870"/>
                </a:cubicBezTo>
                <a:close/>
                <a:moveTo>
                  <a:pt x="408402" y="494623"/>
                </a:moveTo>
                <a:cubicBezTo>
                  <a:pt x="408268" y="487881"/>
                  <a:pt x="402763" y="482486"/>
                  <a:pt x="396020" y="482488"/>
                </a:cubicBezTo>
                <a:cubicBezTo>
                  <a:pt x="389318" y="482488"/>
                  <a:pt x="383885" y="487921"/>
                  <a:pt x="383885" y="494623"/>
                </a:cubicBezTo>
                <a:lnTo>
                  <a:pt x="383885" y="531770"/>
                </a:lnTo>
                <a:cubicBezTo>
                  <a:pt x="383885" y="538472"/>
                  <a:pt x="389318" y="543905"/>
                  <a:pt x="396020" y="543905"/>
                </a:cubicBezTo>
                <a:cubicBezTo>
                  <a:pt x="402763" y="543906"/>
                  <a:pt x="408268" y="538512"/>
                  <a:pt x="408402" y="531770"/>
                </a:cubicBezTo>
                <a:close/>
                <a:moveTo>
                  <a:pt x="445550" y="51577"/>
                </a:moveTo>
                <a:lnTo>
                  <a:pt x="445550" y="88972"/>
                </a:lnTo>
                <a:cubicBezTo>
                  <a:pt x="445550" y="116327"/>
                  <a:pt x="423375" y="138502"/>
                  <a:pt x="396020" y="138502"/>
                </a:cubicBezTo>
                <a:cubicBezTo>
                  <a:pt x="368665" y="138502"/>
                  <a:pt x="346490" y="116327"/>
                  <a:pt x="346490" y="88972"/>
                </a:cubicBezTo>
                <a:lnTo>
                  <a:pt x="346490" y="51824"/>
                </a:lnTo>
                <a:cubicBezTo>
                  <a:pt x="346490" y="24470"/>
                  <a:pt x="368665" y="2294"/>
                  <a:pt x="396020" y="2294"/>
                </a:cubicBezTo>
                <a:cubicBezTo>
                  <a:pt x="423278" y="2294"/>
                  <a:pt x="445414" y="24319"/>
                  <a:pt x="445550" y="51577"/>
                </a:cubicBezTo>
                <a:close/>
                <a:moveTo>
                  <a:pt x="408402" y="51577"/>
                </a:moveTo>
                <a:cubicBezTo>
                  <a:pt x="408268" y="44835"/>
                  <a:pt x="402763" y="39441"/>
                  <a:pt x="396020" y="39442"/>
                </a:cubicBezTo>
                <a:cubicBezTo>
                  <a:pt x="389318" y="39442"/>
                  <a:pt x="383885" y="44875"/>
                  <a:pt x="383885" y="51577"/>
                </a:cubicBezTo>
                <a:lnTo>
                  <a:pt x="383885" y="88724"/>
                </a:lnTo>
                <a:cubicBezTo>
                  <a:pt x="383885" y="95426"/>
                  <a:pt x="389318" y="100859"/>
                  <a:pt x="396020" y="100859"/>
                </a:cubicBezTo>
                <a:cubicBezTo>
                  <a:pt x="402763" y="100860"/>
                  <a:pt x="408268" y="95466"/>
                  <a:pt x="408402" y="88724"/>
                </a:cubicBezTo>
                <a:close/>
                <a:moveTo>
                  <a:pt x="309342" y="54549"/>
                </a:moveTo>
                <a:lnTo>
                  <a:pt x="309342" y="538952"/>
                </a:lnTo>
                <a:cubicBezTo>
                  <a:pt x="309209" y="549154"/>
                  <a:pt x="300971" y="557392"/>
                  <a:pt x="290769" y="557526"/>
                </a:cubicBezTo>
                <a:cubicBezTo>
                  <a:pt x="280994" y="556933"/>
                  <a:pt x="271295" y="555440"/>
                  <a:pt x="261794" y="553068"/>
                </a:cubicBezTo>
                <a:cubicBezTo>
                  <a:pt x="249326" y="570513"/>
                  <a:pt x="229248" y="580920"/>
                  <a:pt x="207806" y="581053"/>
                </a:cubicBezTo>
                <a:cubicBezTo>
                  <a:pt x="173851" y="580959"/>
                  <a:pt x="145485" y="555163"/>
                  <a:pt x="142179" y="521369"/>
                </a:cubicBezTo>
                <a:cubicBezTo>
                  <a:pt x="88137" y="514862"/>
                  <a:pt x="47439" y="469064"/>
                  <a:pt x="47329" y="414632"/>
                </a:cubicBezTo>
                <a:cubicBezTo>
                  <a:pt x="47404" y="400563"/>
                  <a:pt x="50354" y="386658"/>
                  <a:pt x="55997" y="373769"/>
                </a:cubicBezTo>
                <a:cubicBezTo>
                  <a:pt x="22185" y="360297"/>
                  <a:pt x="0" y="327575"/>
                  <a:pt x="0" y="291178"/>
                </a:cubicBezTo>
                <a:cubicBezTo>
                  <a:pt x="0" y="254781"/>
                  <a:pt x="22185" y="222060"/>
                  <a:pt x="55997" y="208587"/>
                </a:cubicBezTo>
                <a:cubicBezTo>
                  <a:pt x="50281" y="195461"/>
                  <a:pt x="47331" y="181298"/>
                  <a:pt x="47329" y="166982"/>
                </a:cubicBezTo>
                <a:cubicBezTo>
                  <a:pt x="47312" y="112727"/>
                  <a:pt x="87821" y="67008"/>
                  <a:pt x="141683" y="60492"/>
                </a:cubicBezTo>
                <a:cubicBezTo>
                  <a:pt x="144871" y="26600"/>
                  <a:pt x="173269" y="666"/>
                  <a:pt x="207311" y="561"/>
                </a:cubicBezTo>
                <a:cubicBezTo>
                  <a:pt x="233267" y="367"/>
                  <a:pt x="256840" y="15661"/>
                  <a:pt x="267242" y="39442"/>
                </a:cubicBezTo>
                <a:cubicBezTo>
                  <a:pt x="274783" y="37514"/>
                  <a:pt x="282499" y="36353"/>
                  <a:pt x="290273" y="35975"/>
                </a:cubicBezTo>
                <a:cubicBezTo>
                  <a:pt x="300669" y="35837"/>
                  <a:pt x="309207" y="44153"/>
                  <a:pt x="309342" y="54549"/>
                </a:cubicBezTo>
                <a:close/>
                <a:moveTo>
                  <a:pt x="125834" y="237810"/>
                </a:moveTo>
                <a:cubicBezTo>
                  <a:pt x="125104" y="247996"/>
                  <a:pt x="132528" y="256949"/>
                  <a:pt x="142674" y="258117"/>
                </a:cubicBezTo>
                <a:cubicBezTo>
                  <a:pt x="162028" y="259137"/>
                  <a:pt x="180950" y="252154"/>
                  <a:pt x="195001" y="238805"/>
                </a:cubicBezTo>
                <a:cubicBezTo>
                  <a:pt x="209052" y="225457"/>
                  <a:pt x="216996" y="206917"/>
                  <a:pt x="216969" y="187537"/>
                </a:cubicBezTo>
                <a:cubicBezTo>
                  <a:pt x="216969" y="177279"/>
                  <a:pt x="208653" y="168963"/>
                  <a:pt x="198395" y="168963"/>
                </a:cubicBezTo>
                <a:cubicBezTo>
                  <a:pt x="188137" y="168963"/>
                  <a:pt x="179822" y="177279"/>
                  <a:pt x="179822" y="187537"/>
                </a:cubicBezTo>
                <a:cubicBezTo>
                  <a:pt x="179976" y="196712"/>
                  <a:pt x="176296" y="205536"/>
                  <a:pt x="169667" y="211883"/>
                </a:cubicBezTo>
                <a:cubicBezTo>
                  <a:pt x="163039" y="218229"/>
                  <a:pt x="154063" y="221523"/>
                  <a:pt x="144903" y="220969"/>
                </a:cubicBezTo>
                <a:cubicBezTo>
                  <a:pt x="135004" y="220404"/>
                  <a:pt x="126497" y="227917"/>
                  <a:pt x="125834" y="237810"/>
                </a:cubicBezTo>
                <a:close/>
                <a:moveTo>
                  <a:pt x="217464" y="410174"/>
                </a:moveTo>
                <a:cubicBezTo>
                  <a:pt x="222577" y="410590"/>
                  <a:pt x="227629" y="408844"/>
                  <a:pt x="231394" y="405361"/>
                </a:cubicBezTo>
                <a:cubicBezTo>
                  <a:pt x="235160" y="401878"/>
                  <a:pt x="237293" y="396977"/>
                  <a:pt x="237276" y="391848"/>
                </a:cubicBezTo>
                <a:cubicBezTo>
                  <a:pt x="237140" y="352924"/>
                  <a:pt x="205620" y="321403"/>
                  <a:pt x="166696" y="321268"/>
                </a:cubicBezTo>
                <a:lnTo>
                  <a:pt x="163477" y="321268"/>
                </a:lnTo>
                <a:cubicBezTo>
                  <a:pt x="158631" y="321387"/>
                  <a:pt x="154049" y="323501"/>
                  <a:pt x="150814" y="327111"/>
                </a:cubicBezTo>
                <a:cubicBezTo>
                  <a:pt x="147579" y="330721"/>
                  <a:pt x="145978" y="335507"/>
                  <a:pt x="146389" y="340337"/>
                </a:cubicBezTo>
                <a:cubicBezTo>
                  <a:pt x="146625" y="350348"/>
                  <a:pt x="154473" y="358519"/>
                  <a:pt x="164467" y="359158"/>
                </a:cubicBezTo>
                <a:cubicBezTo>
                  <a:pt x="173504" y="358890"/>
                  <a:pt x="182265" y="362294"/>
                  <a:pt x="188751" y="368593"/>
                </a:cubicBezTo>
                <a:cubicBezTo>
                  <a:pt x="195237" y="374892"/>
                  <a:pt x="198895" y="383549"/>
                  <a:pt x="198891" y="392591"/>
                </a:cubicBezTo>
                <a:cubicBezTo>
                  <a:pt x="198891" y="402849"/>
                  <a:pt x="207206" y="411164"/>
                  <a:pt x="217464" y="411164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1">
            <a:extLst>
              <a:ext uri="{FF2B5EF4-FFF2-40B4-BE49-F238E27FC236}">
                <a16:creationId xmlns:a16="http://schemas.microsoft.com/office/drawing/2014/main" id="{539AEA58-738F-AD68-868F-11028FE3E75D}"/>
              </a:ext>
            </a:extLst>
          </p:cNvPr>
          <p:cNvSpPr/>
          <p:nvPr/>
        </p:nvSpPr>
        <p:spPr>
          <a:xfrm>
            <a:off x="8328298" y="1781148"/>
            <a:ext cx="232475" cy="652681"/>
          </a:xfrm>
          <a:custGeom>
            <a:avLst/>
            <a:gdLst/>
            <a:ahLst/>
            <a:cxnLst/>
            <a:rect l="0" t="0" r="0" b="0"/>
            <a:pathLst>
              <a:path w="232475" h="652681">
                <a:moveTo>
                  <a:pt x="116239" y="12489"/>
                </a:moveTo>
                <a:lnTo>
                  <a:pt x="116239" y="652681"/>
                </a:lnTo>
                <a:moveTo>
                  <a:pt x="0" y="134256"/>
                </a:moveTo>
                <a:lnTo>
                  <a:pt x="116237" y="0"/>
                </a:lnTo>
                <a:lnTo>
                  <a:pt x="232475" y="134256"/>
                </a:lnTo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08CFB1B2-BCF1-9312-CA86-F414DD313566}"/>
              </a:ext>
            </a:extLst>
          </p:cNvPr>
          <p:cNvSpPr/>
          <p:nvPr/>
        </p:nvSpPr>
        <p:spPr>
          <a:xfrm>
            <a:off x="6966892" y="3142580"/>
            <a:ext cx="652675" cy="232475"/>
          </a:xfrm>
          <a:custGeom>
            <a:avLst/>
            <a:gdLst/>
            <a:ahLst/>
            <a:cxnLst/>
            <a:rect l="0" t="0" r="0" b="0"/>
            <a:pathLst>
              <a:path w="652675" h="232475">
                <a:moveTo>
                  <a:pt x="652675" y="116227"/>
                </a:moveTo>
                <a:lnTo>
                  <a:pt x="12484" y="116227"/>
                </a:lnTo>
                <a:moveTo>
                  <a:pt x="134256" y="232475"/>
                </a:moveTo>
                <a:lnTo>
                  <a:pt x="0" y="116237"/>
                </a:lnTo>
                <a:lnTo>
                  <a:pt x="134256" y="0"/>
                </a:lnTo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3">
            <a:extLst>
              <a:ext uri="{FF2B5EF4-FFF2-40B4-BE49-F238E27FC236}">
                <a16:creationId xmlns:a16="http://schemas.microsoft.com/office/drawing/2014/main" id="{4A51882E-0081-3862-C4B3-EACDBED6F190}"/>
              </a:ext>
            </a:extLst>
          </p:cNvPr>
          <p:cNvSpPr/>
          <p:nvPr/>
        </p:nvSpPr>
        <p:spPr>
          <a:xfrm>
            <a:off x="8328298" y="4083781"/>
            <a:ext cx="232475" cy="652670"/>
          </a:xfrm>
          <a:custGeom>
            <a:avLst/>
            <a:gdLst/>
            <a:ahLst/>
            <a:cxnLst/>
            <a:rect l="0" t="0" r="0" b="0"/>
            <a:pathLst>
              <a:path w="232475" h="652670">
                <a:moveTo>
                  <a:pt x="116239" y="0"/>
                </a:moveTo>
                <a:lnTo>
                  <a:pt x="116239" y="640191"/>
                </a:lnTo>
                <a:moveTo>
                  <a:pt x="232475" y="518413"/>
                </a:moveTo>
                <a:lnTo>
                  <a:pt x="116237" y="652670"/>
                </a:lnTo>
                <a:lnTo>
                  <a:pt x="0" y="518413"/>
                </a:lnTo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4">
            <a:extLst>
              <a:ext uri="{FF2B5EF4-FFF2-40B4-BE49-F238E27FC236}">
                <a16:creationId xmlns:a16="http://schemas.microsoft.com/office/drawing/2014/main" id="{DE8EAEDE-1470-8C7E-2A7D-D97474CD2ACB}"/>
              </a:ext>
            </a:extLst>
          </p:cNvPr>
          <p:cNvSpPr/>
          <p:nvPr/>
        </p:nvSpPr>
        <p:spPr>
          <a:xfrm>
            <a:off x="9269517" y="3142580"/>
            <a:ext cx="652675" cy="232475"/>
          </a:xfrm>
          <a:custGeom>
            <a:avLst/>
            <a:gdLst/>
            <a:ahLst/>
            <a:cxnLst/>
            <a:rect l="0" t="0" r="0" b="0"/>
            <a:pathLst>
              <a:path w="652675" h="232475">
                <a:moveTo>
                  <a:pt x="0" y="116227"/>
                </a:moveTo>
                <a:lnTo>
                  <a:pt x="640191" y="116227"/>
                </a:lnTo>
                <a:moveTo>
                  <a:pt x="518418" y="0"/>
                </a:moveTo>
                <a:lnTo>
                  <a:pt x="652675" y="116237"/>
                </a:lnTo>
                <a:lnTo>
                  <a:pt x="518418" y="232475"/>
                </a:lnTo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010AEF-F261-23A0-FDA3-8C9C751F867E}"/>
              </a:ext>
            </a:extLst>
          </p:cNvPr>
          <p:cNvSpPr txBox="1"/>
          <p:nvPr/>
        </p:nvSpPr>
        <p:spPr>
          <a:xfrm>
            <a:off x="7588829" y="672914"/>
            <a:ext cx="18796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b="1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מתמודד היטב עם נתונים מורכבים ולא לינאריים כלל</a:t>
            </a:r>
            <a:endParaRPr lang="en-IL" dirty="0">
              <a:solidFill>
                <a:schemeClr val="tx2">
                  <a:lumMod val="50000"/>
                  <a:lumOff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0CF35D-AFCB-CC66-0429-29B54AA74DDC}"/>
              </a:ext>
            </a:extLst>
          </p:cNvPr>
          <p:cNvSpPr txBox="1"/>
          <p:nvPr/>
        </p:nvSpPr>
        <p:spPr>
          <a:xfrm>
            <a:off x="10054714" y="2715523"/>
            <a:ext cx="1955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1800" b="1" dirty="0">
                <a:solidFill>
                  <a:srgbClr val="00B050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מפחית רעש וחוסם חריגות בעזרת ממוצע עצים חכם</a:t>
            </a:r>
            <a:endParaRPr lang="en-IL" dirty="0">
              <a:solidFill>
                <a:srgbClr val="00B05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F876A5-145A-9BEC-36F6-0FAEE37BD246}"/>
              </a:ext>
            </a:extLst>
          </p:cNvPr>
          <p:cNvSpPr txBox="1"/>
          <p:nvPr/>
        </p:nvSpPr>
        <p:spPr>
          <a:xfrm>
            <a:off x="4966645" y="2797152"/>
            <a:ext cx="20002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1800" b="1" dirty="0">
                <a:solidFill>
                  <a:srgbClr val="E55753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מצריך אפס הנחות מוקדמות על קשר בין המשתנים</a:t>
            </a:r>
            <a:endParaRPr lang="en-IL" dirty="0">
              <a:solidFill>
                <a:srgbClr val="E55753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10BA5E-7AFA-8828-953E-8FCE7807B4FF}"/>
              </a:ext>
            </a:extLst>
          </p:cNvPr>
          <p:cNvSpPr txBox="1"/>
          <p:nvPr/>
        </p:nvSpPr>
        <p:spPr>
          <a:xfrm>
            <a:off x="7305453" y="4846799"/>
            <a:ext cx="2250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18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מציג ביצועים מדויקים מאוד במדדים כמו</a:t>
            </a:r>
          </a:p>
          <a:p>
            <a:pPr algn="ctr"/>
            <a:r>
              <a:rPr lang="en-IL" sz="18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R² </a:t>
            </a:r>
            <a:r>
              <a:rPr lang="he-IL" sz="18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ו־</a:t>
            </a:r>
            <a:r>
              <a:rPr lang="en-IL" sz="18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MAE</a:t>
            </a:r>
            <a:endParaRPr lang="en-IL" dirty="0">
              <a:solidFill>
                <a:schemeClr val="accent5">
                  <a:lumMod val="60000"/>
                  <a:lumOff val="4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B025D2A-50A9-DCFA-C58D-E3C7BB80E960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15</a:t>
            </a:fld>
            <a:endParaRPr lang="en-IL" dirty="0"/>
          </a:p>
        </p:txBody>
      </p:sp>
      <p:sp>
        <p:nvSpPr>
          <p:cNvPr id="62" name="Google Shape;175;p19">
            <a:extLst>
              <a:ext uri="{FF2B5EF4-FFF2-40B4-BE49-F238E27FC236}">
                <a16:creationId xmlns:a16="http://schemas.microsoft.com/office/drawing/2014/main" id="{AC00AD9B-B600-29A0-D536-249BAAE83223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63" name="מלבן: פינות מעוגלות 6">
            <a:extLst>
              <a:ext uri="{FF2B5EF4-FFF2-40B4-BE49-F238E27FC236}">
                <a16:creationId xmlns:a16="http://schemas.microsoft.com/office/drawing/2014/main" id="{4B3D8EC3-6FE9-642A-F038-800DC140461C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4" name="מחבר חץ ישר 8">
            <a:extLst>
              <a:ext uri="{FF2B5EF4-FFF2-40B4-BE49-F238E27FC236}">
                <a16:creationId xmlns:a16="http://schemas.microsoft.com/office/drawing/2014/main" id="{6ACAC50E-0F3D-6368-77F5-7A1EE07E2E51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מלבן: פינות מעוגלות 10">
            <a:extLst>
              <a:ext uri="{FF2B5EF4-FFF2-40B4-BE49-F238E27FC236}">
                <a16:creationId xmlns:a16="http://schemas.microsoft.com/office/drawing/2014/main" id="{DB615D2C-9914-A543-FA29-3B0B5FA3A323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6" name="Google Shape;175;p19">
            <a:extLst>
              <a:ext uri="{FF2B5EF4-FFF2-40B4-BE49-F238E27FC236}">
                <a16:creationId xmlns:a16="http://schemas.microsoft.com/office/drawing/2014/main" id="{789F1BB0-66D6-3755-9F08-CDC86B353B91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67" name="מלבן: פינות מעוגלות 14">
            <a:extLst>
              <a:ext uri="{FF2B5EF4-FFF2-40B4-BE49-F238E27FC236}">
                <a16:creationId xmlns:a16="http://schemas.microsoft.com/office/drawing/2014/main" id="{32B61FB1-76D0-FB63-2CBE-B9FEBE614B09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Google Shape;175;p19">
            <a:extLst>
              <a:ext uri="{FF2B5EF4-FFF2-40B4-BE49-F238E27FC236}">
                <a16:creationId xmlns:a16="http://schemas.microsoft.com/office/drawing/2014/main" id="{4141A199-BC36-033D-0D67-5B0A670E7D22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69" name="מלבן: פינות מעוגלות 17">
            <a:extLst>
              <a:ext uri="{FF2B5EF4-FFF2-40B4-BE49-F238E27FC236}">
                <a16:creationId xmlns:a16="http://schemas.microsoft.com/office/drawing/2014/main" id="{91B4AEDF-F4EE-F6C4-E1AD-4F46A7674C51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0" name="Google Shape;175;p19">
            <a:extLst>
              <a:ext uri="{FF2B5EF4-FFF2-40B4-BE49-F238E27FC236}">
                <a16:creationId xmlns:a16="http://schemas.microsoft.com/office/drawing/2014/main" id="{29CCEE8E-3175-71D2-044C-519B76967017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71" name="מלבן: פינות מעוגלות 20">
            <a:extLst>
              <a:ext uri="{FF2B5EF4-FFF2-40B4-BE49-F238E27FC236}">
                <a16:creationId xmlns:a16="http://schemas.microsoft.com/office/drawing/2014/main" id="{EC71F256-9E8A-6F3C-5C82-1791D8482EA6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Google Shape;175;p19">
            <a:extLst>
              <a:ext uri="{FF2B5EF4-FFF2-40B4-BE49-F238E27FC236}">
                <a16:creationId xmlns:a16="http://schemas.microsoft.com/office/drawing/2014/main" id="{11A1D641-5B4E-A3D7-FC0B-B82609222447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73" name="מלבן: פינות מעוגלות 23">
            <a:extLst>
              <a:ext uri="{FF2B5EF4-FFF2-40B4-BE49-F238E27FC236}">
                <a16:creationId xmlns:a16="http://schemas.microsoft.com/office/drawing/2014/main" id="{7A411BC3-015A-16EF-1581-677696D20C8A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Google Shape;175;p19">
            <a:extLst>
              <a:ext uri="{FF2B5EF4-FFF2-40B4-BE49-F238E27FC236}">
                <a16:creationId xmlns:a16="http://schemas.microsoft.com/office/drawing/2014/main" id="{4078F9CB-265D-D68B-91FC-11DB0D959184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75" name="מלבן: פינות מעוגלות 17">
            <a:extLst>
              <a:ext uri="{FF2B5EF4-FFF2-40B4-BE49-F238E27FC236}">
                <a16:creationId xmlns:a16="http://schemas.microsoft.com/office/drawing/2014/main" id="{39F64EB2-7000-5A41-C9EE-850C9A5D9245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6" name="Google Shape;175;p19">
            <a:extLst>
              <a:ext uri="{FF2B5EF4-FFF2-40B4-BE49-F238E27FC236}">
                <a16:creationId xmlns:a16="http://schemas.microsoft.com/office/drawing/2014/main" id="{F596DA5C-B940-9BD1-4C51-813D597C34FB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77" name="מלבן: פינות מעוגלות 17">
            <a:extLst>
              <a:ext uri="{FF2B5EF4-FFF2-40B4-BE49-F238E27FC236}">
                <a16:creationId xmlns:a16="http://schemas.microsoft.com/office/drawing/2014/main" id="{E32DCDC1-B7B0-B225-DCE1-695348A75F2B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8" name="Google Shape;175;p19">
            <a:extLst>
              <a:ext uri="{FF2B5EF4-FFF2-40B4-BE49-F238E27FC236}">
                <a16:creationId xmlns:a16="http://schemas.microsoft.com/office/drawing/2014/main" id="{798DB782-FDE9-6269-3A68-F8486E7F1C83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79" name="מחבר חץ ישר 8">
            <a:extLst>
              <a:ext uri="{FF2B5EF4-FFF2-40B4-BE49-F238E27FC236}">
                <a16:creationId xmlns:a16="http://schemas.microsoft.com/office/drawing/2014/main" id="{74863023-824E-2B43-2094-AB1A3D47BE82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מחבר חץ ישר 8">
            <a:extLst>
              <a:ext uri="{FF2B5EF4-FFF2-40B4-BE49-F238E27FC236}">
                <a16:creationId xmlns:a16="http://schemas.microsoft.com/office/drawing/2014/main" id="{E7E861A9-8342-C724-42F1-2A733A05D512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מחבר חץ ישר 8">
            <a:extLst>
              <a:ext uri="{FF2B5EF4-FFF2-40B4-BE49-F238E27FC236}">
                <a16:creationId xmlns:a16="http://schemas.microsoft.com/office/drawing/2014/main" id="{271EC4B4-709C-0627-993E-E41996B398E1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מחבר חץ ישר 8">
            <a:extLst>
              <a:ext uri="{FF2B5EF4-FFF2-40B4-BE49-F238E27FC236}">
                <a16:creationId xmlns:a16="http://schemas.microsoft.com/office/drawing/2014/main" id="{8A1E8030-AFE2-9472-FCF0-6392AEF0F956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מחבר חץ ישר 8">
            <a:extLst>
              <a:ext uri="{FF2B5EF4-FFF2-40B4-BE49-F238E27FC236}">
                <a16:creationId xmlns:a16="http://schemas.microsoft.com/office/drawing/2014/main" id="{2B9EE68A-06D1-947D-931D-C12EF4FB19CE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מחבר חץ ישר 8">
            <a:extLst>
              <a:ext uri="{FF2B5EF4-FFF2-40B4-BE49-F238E27FC236}">
                <a16:creationId xmlns:a16="http://schemas.microsoft.com/office/drawing/2014/main" id="{6B85A083-3ABA-FE06-B0ED-D1D5349ED488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27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51E4A-AD3F-E40F-1C65-514FEBB5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3EB51-5FF8-70F3-09A2-6CCBD9C2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516" y="3970845"/>
            <a:ext cx="1628390" cy="1541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9FF4-F3D3-939E-BFE3-800DBC273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8" y="3942096"/>
            <a:ext cx="1862409" cy="154154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E6D552-961A-67BA-BD5D-5EFBB27ADCF0}"/>
              </a:ext>
            </a:extLst>
          </p:cNvPr>
          <p:cNvCxnSpPr>
            <a:cxnSpLocks/>
          </p:cNvCxnSpPr>
          <p:nvPr/>
        </p:nvCxnSpPr>
        <p:spPr>
          <a:xfrm flipV="1">
            <a:off x="4531744" y="488831"/>
            <a:ext cx="0" cy="519310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EBA739-B8BD-7191-DDDB-81DE96A6A219}"/>
              </a:ext>
            </a:extLst>
          </p:cNvPr>
          <p:cNvSpPr txBox="1"/>
          <p:nvPr/>
        </p:nvSpPr>
        <p:spPr>
          <a:xfrm>
            <a:off x="236692" y="1656207"/>
            <a:ext cx="4071149" cy="177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3200" b="1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למה </a:t>
            </a:r>
            <a:r>
              <a:rPr lang="en-IL" sz="3200" b="1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</a:t>
            </a:r>
            <a:r>
              <a:rPr lang="en-IL" sz="3200" b="1" kern="100" dirty="0">
                <a:solidFill>
                  <a:srgbClr val="FF0000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Random Forest</a:t>
            </a:r>
            <a:r>
              <a:rPr lang="he-IL" sz="3200" b="1" kern="100" dirty="0">
                <a:solidFill>
                  <a:srgbClr val="FF0000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</a:t>
            </a:r>
            <a:r>
              <a:rPr lang="he-IL" sz="3200" b="1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ולא מודל למידת מכונה אחר? </a:t>
            </a:r>
            <a:endParaRPr lang="en-IL" sz="32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FC9139-F103-9B1C-9354-FABDAA1B7E1B}"/>
              </a:ext>
            </a:extLst>
          </p:cNvPr>
          <p:cNvSpPr/>
          <p:nvPr/>
        </p:nvSpPr>
        <p:spPr>
          <a:xfrm>
            <a:off x="6035934" y="1640165"/>
            <a:ext cx="4586051" cy="45719"/>
          </a:xfrm>
          <a:custGeom>
            <a:avLst/>
            <a:gdLst/>
            <a:ahLst/>
            <a:cxnLst/>
            <a:rect l="0" t="0" r="0" b="0"/>
            <a:pathLst>
              <a:path w="3743325" h="9525">
                <a:moveTo>
                  <a:pt x="0" y="0"/>
                </a:moveTo>
                <a:lnTo>
                  <a:pt x="3743325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sz="4000" b="1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F5F7D3-69FD-B2E7-1D30-E4635BB75222}"/>
              </a:ext>
            </a:extLst>
          </p:cNvPr>
          <p:cNvGrpSpPr/>
          <p:nvPr/>
        </p:nvGrpSpPr>
        <p:grpSpPr>
          <a:xfrm>
            <a:off x="4755648" y="1996950"/>
            <a:ext cx="2018968" cy="1828800"/>
            <a:chOff x="457200" y="1714500"/>
            <a:chExt cx="1600200" cy="1828800"/>
          </a:xfrm>
          <a:solidFill>
            <a:srgbClr val="00B050"/>
          </a:solidFill>
        </p:grpSpPr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D74603E5-9C5F-1EAE-DCA5-68773AF97C59}"/>
                </a:ext>
              </a:extLst>
            </p:cNvPr>
            <p:cNvSpPr/>
            <p:nvPr/>
          </p:nvSpPr>
          <p:spPr>
            <a:xfrm>
              <a:off x="457200" y="1714500"/>
              <a:ext cx="1600200" cy="1828800"/>
            </a:xfrm>
            <a:custGeom>
              <a:avLst/>
              <a:gdLst/>
              <a:ahLst/>
              <a:cxnLst/>
              <a:rect l="0" t="0" r="0" b="0"/>
              <a:pathLst>
                <a:path w="1600200" h="1828800">
                  <a:moveTo>
                    <a:pt x="0" y="0"/>
                  </a:moveTo>
                  <a:lnTo>
                    <a:pt x="1600200" y="0"/>
                  </a:lnTo>
                  <a:lnTo>
                    <a:pt x="1600200" y="1828800"/>
                  </a:lnTo>
                  <a:lnTo>
                    <a:pt x="0" y="18288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6D2DD7BB-F067-78BF-9604-6555C5860AA8}"/>
                </a:ext>
              </a:extLst>
            </p:cNvPr>
            <p:cNvSpPr/>
            <p:nvPr/>
          </p:nvSpPr>
          <p:spPr>
            <a:xfrm>
              <a:off x="457200" y="2495550"/>
              <a:ext cx="1600200" cy="276225"/>
            </a:xfrm>
            <a:custGeom>
              <a:avLst/>
              <a:gdLst/>
              <a:ahLst/>
              <a:cxnLst/>
              <a:rect l="0" t="0" r="0" b="0"/>
              <a:pathLst>
                <a:path w="1600200" h="276225">
                  <a:moveTo>
                    <a:pt x="0" y="121151"/>
                  </a:moveTo>
                  <a:lnTo>
                    <a:pt x="979227" y="121151"/>
                  </a:lnTo>
                  <a:lnTo>
                    <a:pt x="998333" y="276225"/>
                  </a:lnTo>
                  <a:lnTo>
                    <a:pt x="1065207" y="150227"/>
                  </a:lnTo>
                  <a:lnTo>
                    <a:pt x="1146411" y="276225"/>
                  </a:lnTo>
                  <a:lnTo>
                    <a:pt x="1179849" y="0"/>
                  </a:lnTo>
                  <a:lnTo>
                    <a:pt x="1241946" y="159919"/>
                  </a:lnTo>
                  <a:lnTo>
                    <a:pt x="1313597" y="29076"/>
                  </a:lnTo>
                  <a:lnTo>
                    <a:pt x="1361364" y="198687"/>
                  </a:lnTo>
                  <a:lnTo>
                    <a:pt x="1409131" y="62998"/>
                  </a:lnTo>
                  <a:lnTo>
                    <a:pt x="1447344" y="150227"/>
                  </a:lnTo>
                  <a:lnTo>
                    <a:pt x="1523772" y="150227"/>
                  </a:lnTo>
                  <a:lnTo>
                    <a:pt x="1566763" y="38768"/>
                  </a:lnTo>
                  <a:lnTo>
                    <a:pt x="1600200" y="218072"/>
                  </a:lnTo>
                </a:path>
              </a:pathLst>
            </a:custGeom>
            <a:grp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4B07F1-8D44-B211-8380-F0ADB8303A13}"/>
              </a:ext>
            </a:extLst>
          </p:cNvPr>
          <p:cNvGrpSpPr/>
          <p:nvPr/>
        </p:nvGrpSpPr>
        <p:grpSpPr>
          <a:xfrm>
            <a:off x="6774617" y="1990301"/>
            <a:ext cx="2576416" cy="1828800"/>
            <a:chOff x="2057400" y="1714500"/>
            <a:chExt cx="1600200" cy="1828800"/>
          </a:xfrm>
        </p:grpSpPr>
        <p:sp>
          <p:nvSpPr>
            <p:cNvPr id="27" name="Rounded Rectangle 8">
              <a:extLst>
                <a:ext uri="{FF2B5EF4-FFF2-40B4-BE49-F238E27FC236}">
                  <a16:creationId xmlns:a16="http://schemas.microsoft.com/office/drawing/2014/main" id="{EA081706-5D3A-06B2-D3A8-E22DAD378CBD}"/>
                </a:ext>
              </a:extLst>
            </p:cNvPr>
            <p:cNvSpPr/>
            <p:nvPr/>
          </p:nvSpPr>
          <p:spPr>
            <a:xfrm>
              <a:off x="2057400" y="1714500"/>
              <a:ext cx="1600200" cy="1828800"/>
            </a:xfrm>
            <a:custGeom>
              <a:avLst/>
              <a:gdLst/>
              <a:ahLst/>
              <a:cxnLst/>
              <a:rect l="0" t="0" r="0" b="0"/>
              <a:pathLst>
                <a:path w="1600200" h="1828800">
                  <a:moveTo>
                    <a:pt x="0" y="0"/>
                  </a:moveTo>
                  <a:lnTo>
                    <a:pt x="1600200" y="0"/>
                  </a:lnTo>
                  <a:lnTo>
                    <a:pt x="16002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DE843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4" name="Rounded Rectangle 9">
              <a:extLst>
                <a:ext uri="{FF2B5EF4-FFF2-40B4-BE49-F238E27FC236}">
                  <a16:creationId xmlns:a16="http://schemas.microsoft.com/office/drawing/2014/main" id="{555736F7-F37E-9911-DF82-2810C4F93936}"/>
                </a:ext>
              </a:extLst>
            </p:cNvPr>
            <p:cNvSpPr/>
            <p:nvPr/>
          </p:nvSpPr>
          <p:spPr>
            <a:xfrm>
              <a:off x="2057400" y="2305050"/>
              <a:ext cx="1600200" cy="657225"/>
            </a:xfrm>
            <a:custGeom>
              <a:avLst/>
              <a:gdLst/>
              <a:ahLst/>
              <a:cxnLst/>
              <a:rect l="0" t="0" r="0" b="0"/>
              <a:pathLst>
                <a:path w="1600200" h="657225">
                  <a:moveTo>
                    <a:pt x="1600200" y="204787"/>
                  </a:moveTo>
                  <a:lnTo>
                    <a:pt x="1571625" y="390525"/>
                  </a:lnTo>
                  <a:lnTo>
                    <a:pt x="1543050" y="100012"/>
                  </a:lnTo>
                  <a:lnTo>
                    <a:pt x="1500187" y="438150"/>
                  </a:lnTo>
                  <a:lnTo>
                    <a:pt x="1433512" y="9525"/>
                  </a:lnTo>
                  <a:lnTo>
                    <a:pt x="1400175" y="657225"/>
                  </a:lnTo>
                  <a:lnTo>
                    <a:pt x="1328737" y="223837"/>
                  </a:lnTo>
                  <a:lnTo>
                    <a:pt x="1271587" y="476250"/>
                  </a:lnTo>
                  <a:lnTo>
                    <a:pt x="1223962" y="0"/>
                  </a:lnTo>
                  <a:lnTo>
                    <a:pt x="1176337" y="461962"/>
                  </a:lnTo>
                  <a:lnTo>
                    <a:pt x="1119187" y="9525"/>
                  </a:lnTo>
                  <a:lnTo>
                    <a:pt x="1109662" y="614362"/>
                  </a:lnTo>
                  <a:lnTo>
                    <a:pt x="1052512" y="252412"/>
                  </a:lnTo>
                  <a:lnTo>
                    <a:pt x="1038225" y="585787"/>
                  </a:lnTo>
                  <a:lnTo>
                    <a:pt x="995362" y="33337"/>
                  </a:lnTo>
                  <a:lnTo>
                    <a:pt x="957262" y="495300"/>
                  </a:lnTo>
                  <a:lnTo>
                    <a:pt x="923925" y="147637"/>
                  </a:lnTo>
                  <a:lnTo>
                    <a:pt x="876300" y="542925"/>
                  </a:lnTo>
                  <a:lnTo>
                    <a:pt x="833437" y="47625"/>
                  </a:lnTo>
                  <a:lnTo>
                    <a:pt x="785812" y="519112"/>
                  </a:lnTo>
                  <a:lnTo>
                    <a:pt x="695325" y="104775"/>
                  </a:lnTo>
                  <a:lnTo>
                    <a:pt x="695325" y="461962"/>
                  </a:lnTo>
                  <a:lnTo>
                    <a:pt x="647700" y="138112"/>
                  </a:lnTo>
                  <a:lnTo>
                    <a:pt x="614362" y="476250"/>
                  </a:lnTo>
                  <a:lnTo>
                    <a:pt x="552450" y="176212"/>
                  </a:lnTo>
                  <a:lnTo>
                    <a:pt x="500062" y="476250"/>
                  </a:lnTo>
                  <a:lnTo>
                    <a:pt x="485775" y="171450"/>
                  </a:lnTo>
                  <a:lnTo>
                    <a:pt x="442912" y="400050"/>
                  </a:lnTo>
                  <a:lnTo>
                    <a:pt x="423862" y="219075"/>
                  </a:lnTo>
                  <a:lnTo>
                    <a:pt x="400050" y="366712"/>
                  </a:lnTo>
                  <a:lnTo>
                    <a:pt x="376237" y="247650"/>
                  </a:lnTo>
                  <a:lnTo>
                    <a:pt x="342900" y="461962"/>
                  </a:lnTo>
                  <a:lnTo>
                    <a:pt x="323850" y="195262"/>
                  </a:lnTo>
                  <a:lnTo>
                    <a:pt x="285750" y="328612"/>
                  </a:lnTo>
                  <a:lnTo>
                    <a:pt x="266700" y="252412"/>
                  </a:lnTo>
                  <a:lnTo>
                    <a:pt x="252412" y="442912"/>
                  </a:lnTo>
                  <a:lnTo>
                    <a:pt x="204787" y="176212"/>
                  </a:lnTo>
                  <a:lnTo>
                    <a:pt x="185737" y="442912"/>
                  </a:lnTo>
                  <a:lnTo>
                    <a:pt x="128587" y="200025"/>
                  </a:lnTo>
                  <a:lnTo>
                    <a:pt x="128587" y="419100"/>
                  </a:lnTo>
                  <a:lnTo>
                    <a:pt x="90487" y="280987"/>
                  </a:lnTo>
                  <a:lnTo>
                    <a:pt x="76200" y="504825"/>
                  </a:lnTo>
                  <a:lnTo>
                    <a:pt x="28575" y="252412"/>
                  </a:lnTo>
                  <a:lnTo>
                    <a:pt x="0" y="404812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EEE795-5542-1925-7FA7-BC8AEF23C498}"/>
              </a:ext>
            </a:extLst>
          </p:cNvPr>
          <p:cNvGrpSpPr/>
          <p:nvPr/>
        </p:nvGrpSpPr>
        <p:grpSpPr>
          <a:xfrm>
            <a:off x="9351034" y="1990301"/>
            <a:ext cx="2604274" cy="1828800"/>
            <a:chOff x="3657600" y="1714500"/>
            <a:chExt cx="1600200" cy="1828800"/>
          </a:xfrm>
        </p:grpSpPr>
        <p:sp>
          <p:nvSpPr>
            <p:cNvPr id="36" name="Rounded Rectangle 11">
              <a:extLst>
                <a:ext uri="{FF2B5EF4-FFF2-40B4-BE49-F238E27FC236}">
                  <a16:creationId xmlns:a16="http://schemas.microsoft.com/office/drawing/2014/main" id="{3BE9ADB9-A64B-E49F-2978-93285146F8E4}"/>
                </a:ext>
              </a:extLst>
            </p:cNvPr>
            <p:cNvSpPr/>
            <p:nvPr/>
          </p:nvSpPr>
          <p:spPr>
            <a:xfrm>
              <a:off x="3657600" y="1714500"/>
              <a:ext cx="1600200" cy="1828800"/>
            </a:xfrm>
            <a:custGeom>
              <a:avLst/>
              <a:gdLst/>
              <a:ahLst/>
              <a:cxnLst/>
              <a:rect l="0" t="0" r="0" b="0"/>
              <a:pathLst>
                <a:path w="1600200" h="1828800">
                  <a:moveTo>
                    <a:pt x="0" y="0"/>
                  </a:moveTo>
                  <a:lnTo>
                    <a:pt x="1600200" y="0"/>
                  </a:lnTo>
                  <a:lnTo>
                    <a:pt x="16002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E5575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8" name="Rounded Rectangle 12">
              <a:extLst>
                <a:ext uri="{FF2B5EF4-FFF2-40B4-BE49-F238E27FC236}">
                  <a16:creationId xmlns:a16="http://schemas.microsoft.com/office/drawing/2014/main" id="{862DE31B-E2E7-C09E-81A7-1698C53AD24F}"/>
                </a:ext>
              </a:extLst>
            </p:cNvPr>
            <p:cNvSpPr/>
            <p:nvPr/>
          </p:nvSpPr>
          <p:spPr>
            <a:xfrm>
              <a:off x="3657600" y="2190750"/>
              <a:ext cx="1600200" cy="876300"/>
            </a:xfrm>
            <a:custGeom>
              <a:avLst/>
              <a:gdLst/>
              <a:ahLst/>
              <a:cxnLst/>
              <a:rect l="0" t="0" r="0" b="0"/>
              <a:pathLst>
                <a:path w="1600200" h="876300">
                  <a:moveTo>
                    <a:pt x="1600200" y="390525"/>
                  </a:moveTo>
                  <a:lnTo>
                    <a:pt x="1562100" y="785812"/>
                  </a:lnTo>
                  <a:lnTo>
                    <a:pt x="1485900" y="142875"/>
                  </a:lnTo>
                  <a:lnTo>
                    <a:pt x="1466850" y="876300"/>
                  </a:lnTo>
                  <a:lnTo>
                    <a:pt x="1400175" y="171450"/>
                  </a:lnTo>
                  <a:lnTo>
                    <a:pt x="1371600" y="690562"/>
                  </a:lnTo>
                  <a:lnTo>
                    <a:pt x="1323975" y="242887"/>
                  </a:lnTo>
                  <a:lnTo>
                    <a:pt x="1266825" y="700087"/>
                  </a:lnTo>
                  <a:lnTo>
                    <a:pt x="1204912" y="33337"/>
                  </a:lnTo>
                  <a:lnTo>
                    <a:pt x="1147762" y="676275"/>
                  </a:lnTo>
                  <a:lnTo>
                    <a:pt x="1076325" y="190500"/>
                  </a:lnTo>
                  <a:lnTo>
                    <a:pt x="1023937" y="776287"/>
                  </a:lnTo>
                  <a:lnTo>
                    <a:pt x="976312" y="214312"/>
                  </a:lnTo>
                  <a:lnTo>
                    <a:pt x="914400" y="557212"/>
                  </a:lnTo>
                  <a:lnTo>
                    <a:pt x="842962" y="123825"/>
                  </a:lnTo>
                  <a:lnTo>
                    <a:pt x="800100" y="609600"/>
                  </a:lnTo>
                  <a:lnTo>
                    <a:pt x="738187" y="190500"/>
                  </a:lnTo>
                  <a:lnTo>
                    <a:pt x="709612" y="528637"/>
                  </a:lnTo>
                  <a:lnTo>
                    <a:pt x="657225" y="214312"/>
                  </a:lnTo>
                  <a:lnTo>
                    <a:pt x="628650" y="733425"/>
                  </a:lnTo>
                  <a:lnTo>
                    <a:pt x="595312" y="271462"/>
                  </a:lnTo>
                  <a:lnTo>
                    <a:pt x="557212" y="690562"/>
                  </a:lnTo>
                  <a:lnTo>
                    <a:pt x="509587" y="0"/>
                  </a:lnTo>
                  <a:lnTo>
                    <a:pt x="476250" y="733425"/>
                  </a:lnTo>
                  <a:lnTo>
                    <a:pt x="419100" y="171450"/>
                  </a:lnTo>
                  <a:lnTo>
                    <a:pt x="409575" y="628650"/>
                  </a:lnTo>
                  <a:lnTo>
                    <a:pt x="361950" y="442912"/>
                  </a:lnTo>
                  <a:lnTo>
                    <a:pt x="347662" y="723900"/>
                  </a:lnTo>
                  <a:lnTo>
                    <a:pt x="304800" y="361950"/>
                  </a:lnTo>
                  <a:lnTo>
                    <a:pt x="261937" y="785812"/>
                  </a:lnTo>
                  <a:lnTo>
                    <a:pt x="223837" y="100012"/>
                  </a:lnTo>
                  <a:lnTo>
                    <a:pt x="190500" y="609600"/>
                  </a:lnTo>
                  <a:lnTo>
                    <a:pt x="147637" y="371475"/>
                  </a:lnTo>
                  <a:lnTo>
                    <a:pt x="128587" y="733425"/>
                  </a:lnTo>
                  <a:lnTo>
                    <a:pt x="76200" y="142875"/>
                  </a:lnTo>
                  <a:lnTo>
                    <a:pt x="28575" y="700087"/>
                  </a:lnTo>
                  <a:lnTo>
                    <a:pt x="0" y="319087"/>
                  </a:lnTo>
                </a:path>
              </a:pathLst>
            </a:custGeom>
            <a:noFill/>
            <a:ln w="1428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448DEE2-8476-479E-9BDA-03D1F7F9B92C}"/>
              </a:ext>
            </a:extLst>
          </p:cNvPr>
          <p:cNvSpPr txBox="1"/>
          <p:nvPr/>
        </p:nvSpPr>
        <p:spPr>
          <a:xfrm>
            <a:off x="9862089" y="3958216"/>
            <a:ext cx="1582164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b="1" dirty="0">
                <a:solidFill>
                  <a:srgbClr val="E55753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Random Forest</a:t>
            </a:r>
          </a:p>
        </p:txBody>
      </p:sp>
      <p:sp>
        <p:nvSpPr>
          <p:cNvPr id="50" name="Rounded Rectangle 3">
            <a:extLst>
              <a:ext uri="{FF2B5EF4-FFF2-40B4-BE49-F238E27FC236}">
                <a16:creationId xmlns:a16="http://schemas.microsoft.com/office/drawing/2014/main" id="{D0E1DFF7-1361-EBD2-C8D4-9D93EF8A972B}"/>
              </a:ext>
            </a:extLst>
          </p:cNvPr>
          <p:cNvSpPr/>
          <p:nvPr/>
        </p:nvSpPr>
        <p:spPr>
          <a:xfrm>
            <a:off x="10594402" y="1547923"/>
            <a:ext cx="171531" cy="200024"/>
          </a:xfrm>
          <a:custGeom>
            <a:avLst/>
            <a:gdLst/>
            <a:ahLst/>
            <a:cxnLst/>
            <a:rect l="0" t="0" r="0" b="0"/>
            <a:pathLst>
              <a:path w="61912" h="123825">
                <a:moveTo>
                  <a:pt x="0" y="0"/>
                </a:moveTo>
                <a:lnTo>
                  <a:pt x="61912" y="61912"/>
                </a:lnTo>
                <a:lnTo>
                  <a:pt x="0" y="123825"/>
                </a:lnTo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sz="4000" b="1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1" name="Rounded Rectangle 2">
            <a:extLst>
              <a:ext uri="{FF2B5EF4-FFF2-40B4-BE49-F238E27FC236}">
                <a16:creationId xmlns:a16="http://schemas.microsoft.com/office/drawing/2014/main" id="{FBE91A27-8DBB-06FA-9345-556371B796A4}"/>
              </a:ext>
            </a:extLst>
          </p:cNvPr>
          <p:cNvSpPr/>
          <p:nvPr/>
        </p:nvSpPr>
        <p:spPr>
          <a:xfrm>
            <a:off x="5908361" y="1540153"/>
            <a:ext cx="171530" cy="200023"/>
          </a:xfrm>
          <a:custGeom>
            <a:avLst/>
            <a:gdLst/>
            <a:ahLst/>
            <a:cxnLst/>
            <a:rect l="0" t="0" r="0" b="0"/>
            <a:pathLst>
              <a:path w="61912" h="123825">
                <a:moveTo>
                  <a:pt x="61912" y="123825"/>
                </a:moveTo>
                <a:lnTo>
                  <a:pt x="0" y="61912"/>
                </a:lnTo>
                <a:lnTo>
                  <a:pt x="61912" y="0"/>
                </a:lnTo>
              </a:path>
            </a:pathLst>
          </a:custGeom>
          <a:solidFill>
            <a:schemeClr val="tx1"/>
          </a:solidFill>
          <a:ln w="14287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sz="4000" b="1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7701B9-EF6B-04E6-3DF4-D8DE4BC069B9}"/>
              </a:ext>
            </a:extLst>
          </p:cNvPr>
          <p:cNvSpPr txBox="1"/>
          <p:nvPr/>
        </p:nvSpPr>
        <p:spPr>
          <a:xfrm>
            <a:off x="10855254" y="1407459"/>
            <a:ext cx="87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מורכב</a:t>
            </a:r>
            <a:endParaRPr lang="en-IL"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42180A-7EB7-4AA1-76E3-C5F5B2ACEB64}"/>
              </a:ext>
            </a:extLst>
          </p:cNvPr>
          <p:cNvSpPr txBox="1"/>
          <p:nvPr/>
        </p:nvSpPr>
        <p:spPr>
          <a:xfrm>
            <a:off x="4967905" y="1401834"/>
            <a:ext cx="87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פשוט</a:t>
            </a:r>
            <a:endParaRPr lang="en-IL"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3E467A-8D38-2FC2-DF9F-AA5458BDEBF4}"/>
              </a:ext>
            </a:extLst>
          </p:cNvPr>
          <p:cNvSpPr txBox="1"/>
          <p:nvPr/>
        </p:nvSpPr>
        <p:spPr>
          <a:xfrm>
            <a:off x="9550106" y="4341334"/>
            <a:ext cx="2064589" cy="102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מודל לא לינארי המתמודד עם נתוני ביקוש מורכבים</a:t>
            </a:r>
            <a:endParaRPr lang="en-IL" sz="1800" b="1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BA275F-509C-83B2-3334-E948E4EF58FF}"/>
              </a:ext>
            </a:extLst>
          </p:cNvPr>
          <p:cNvSpPr txBox="1"/>
          <p:nvPr/>
        </p:nvSpPr>
        <p:spPr>
          <a:xfrm>
            <a:off x="7211102" y="3899631"/>
            <a:ext cx="1748287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kern="100" dirty="0">
                <a:solidFill>
                  <a:srgbClr val="DE843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רגרסיה לינארית</a:t>
            </a:r>
            <a:endParaRPr lang="en-IL" sz="1800" kern="100" dirty="0">
              <a:solidFill>
                <a:srgbClr val="DE8431"/>
              </a:solidFill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0AEE9A-F714-E5B1-3B0B-3693BC014B2C}"/>
              </a:ext>
            </a:extLst>
          </p:cNvPr>
          <p:cNvSpPr txBox="1"/>
          <p:nvPr/>
        </p:nvSpPr>
        <p:spPr>
          <a:xfrm>
            <a:off x="5294167" y="3896315"/>
            <a:ext cx="1127185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kern="100" dirty="0">
                <a:solidFill>
                  <a:srgbClr val="00B050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ממוצע נע</a:t>
            </a:r>
            <a:endParaRPr lang="en-IL" sz="1800" kern="100" dirty="0">
              <a:solidFill>
                <a:srgbClr val="00B050"/>
              </a:solidFill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232216-DAB2-A70D-6466-F0FA6D0FD9A1}"/>
              </a:ext>
            </a:extLst>
          </p:cNvPr>
          <p:cNvSpPr txBox="1"/>
          <p:nvPr/>
        </p:nvSpPr>
        <p:spPr>
          <a:xfrm>
            <a:off x="7160210" y="4341334"/>
            <a:ext cx="2170604" cy="1036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מודל סטטיסטי לחיזוי קשרים לינאריים פשוטים</a:t>
            </a: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2FA4F1E-338C-4755-F7EF-789106DF0E1F}"/>
              </a:ext>
            </a:extLst>
          </p:cNvPr>
          <p:cNvSpPr txBox="1"/>
          <p:nvPr/>
        </p:nvSpPr>
        <p:spPr>
          <a:xfrm>
            <a:off x="5085477" y="4416300"/>
            <a:ext cx="1817298" cy="71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מודל בסיסי לחיזוי מגמות</a:t>
            </a: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697DE330-C8B6-A933-A285-0E961C8EB08F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16</a:t>
            </a:fld>
            <a:endParaRPr lang="en-IL" dirty="0"/>
          </a:p>
        </p:txBody>
      </p:sp>
      <p:sp>
        <p:nvSpPr>
          <p:cNvPr id="65" name="Google Shape;175;p19">
            <a:extLst>
              <a:ext uri="{FF2B5EF4-FFF2-40B4-BE49-F238E27FC236}">
                <a16:creationId xmlns:a16="http://schemas.microsoft.com/office/drawing/2014/main" id="{4633BD20-6C66-78F1-31F0-8AC53B74813A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66" name="מלבן: פינות מעוגלות 6">
            <a:extLst>
              <a:ext uri="{FF2B5EF4-FFF2-40B4-BE49-F238E27FC236}">
                <a16:creationId xmlns:a16="http://schemas.microsoft.com/office/drawing/2014/main" id="{C938FF2C-BB67-D750-A4E8-5DB936D429AE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7" name="מחבר חץ ישר 8">
            <a:extLst>
              <a:ext uri="{FF2B5EF4-FFF2-40B4-BE49-F238E27FC236}">
                <a16:creationId xmlns:a16="http://schemas.microsoft.com/office/drawing/2014/main" id="{319D8AB9-B28D-01C7-315D-158E5E986A78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מלבן: פינות מעוגלות 10">
            <a:extLst>
              <a:ext uri="{FF2B5EF4-FFF2-40B4-BE49-F238E27FC236}">
                <a16:creationId xmlns:a16="http://schemas.microsoft.com/office/drawing/2014/main" id="{60EA4B07-20DF-A8F2-63E2-9F7C8AB22787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1" name="Google Shape;175;p19">
            <a:extLst>
              <a:ext uri="{FF2B5EF4-FFF2-40B4-BE49-F238E27FC236}">
                <a16:creationId xmlns:a16="http://schemas.microsoft.com/office/drawing/2014/main" id="{9E4D2254-8D96-4E2E-E5CB-A31BFDB063B6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72" name="מלבן: פינות מעוגלות 14">
            <a:extLst>
              <a:ext uri="{FF2B5EF4-FFF2-40B4-BE49-F238E27FC236}">
                <a16:creationId xmlns:a16="http://schemas.microsoft.com/office/drawing/2014/main" id="{9BF94036-87BD-2D43-86E8-89E6BC650227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Google Shape;175;p19">
            <a:extLst>
              <a:ext uri="{FF2B5EF4-FFF2-40B4-BE49-F238E27FC236}">
                <a16:creationId xmlns:a16="http://schemas.microsoft.com/office/drawing/2014/main" id="{F6E8B2C6-7690-26BB-D251-156AA7E77824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75" name="מלבן: פינות מעוגלות 17">
            <a:extLst>
              <a:ext uri="{FF2B5EF4-FFF2-40B4-BE49-F238E27FC236}">
                <a16:creationId xmlns:a16="http://schemas.microsoft.com/office/drawing/2014/main" id="{A9A1DE93-F7A6-2D08-7202-5420176EF5BA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7" name="Google Shape;175;p19">
            <a:extLst>
              <a:ext uri="{FF2B5EF4-FFF2-40B4-BE49-F238E27FC236}">
                <a16:creationId xmlns:a16="http://schemas.microsoft.com/office/drawing/2014/main" id="{0E8AB981-AF9A-5A16-3EAA-5CA961DF60D1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79" name="מלבן: פינות מעוגלות 20">
            <a:extLst>
              <a:ext uri="{FF2B5EF4-FFF2-40B4-BE49-F238E27FC236}">
                <a16:creationId xmlns:a16="http://schemas.microsoft.com/office/drawing/2014/main" id="{9AB12B5D-DD1B-FE98-C409-E33107AF61BB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1" name="Google Shape;175;p19">
            <a:extLst>
              <a:ext uri="{FF2B5EF4-FFF2-40B4-BE49-F238E27FC236}">
                <a16:creationId xmlns:a16="http://schemas.microsoft.com/office/drawing/2014/main" id="{EFC55A92-BDB0-C6AE-292A-F03B5194D08D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107" name="מלבן: פינות מעוגלות 23">
            <a:extLst>
              <a:ext uri="{FF2B5EF4-FFF2-40B4-BE49-F238E27FC236}">
                <a16:creationId xmlns:a16="http://schemas.microsoft.com/office/drawing/2014/main" id="{678CD920-0ABF-CDAF-4E98-4E353308130D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8" name="Google Shape;175;p19">
            <a:extLst>
              <a:ext uri="{FF2B5EF4-FFF2-40B4-BE49-F238E27FC236}">
                <a16:creationId xmlns:a16="http://schemas.microsoft.com/office/drawing/2014/main" id="{BD79B258-9F3E-B79A-05CD-E9C3904CDE1E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109" name="מלבן: פינות מעוגלות 17">
            <a:extLst>
              <a:ext uri="{FF2B5EF4-FFF2-40B4-BE49-F238E27FC236}">
                <a16:creationId xmlns:a16="http://schemas.microsoft.com/office/drawing/2014/main" id="{08D121BE-1AE7-D83E-45C7-4691473EB066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0" name="Google Shape;175;p19">
            <a:extLst>
              <a:ext uri="{FF2B5EF4-FFF2-40B4-BE49-F238E27FC236}">
                <a16:creationId xmlns:a16="http://schemas.microsoft.com/office/drawing/2014/main" id="{213DED3B-0187-5C90-BA07-1563962C480A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111" name="מלבן: פינות מעוגלות 17">
            <a:extLst>
              <a:ext uri="{FF2B5EF4-FFF2-40B4-BE49-F238E27FC236}">
                <a16:creationId xmlns:a16="http://schemas.microsoft.com/office/drawing/2014/main" id="{446A7927-2785-4604-D3EA-9BE9D66D3773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2" name="Google Shape;175;p19">
            <a:extLst>
              <a:ext uri="{FF2B5EF4-FFF2-40B4-BE49-F238E27FC236}">
                <a16:creationId xmlns:a16="http://schemas.microsoft.com/office/drawing/2014/main" id="{2F7C6FE0-E01D-D8BA-2020-5344E9CD744A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113" name="מחבר חץ ישר 8">
            <a:extLst>
              <a:ext uri="{FF2B5EF4-FFF2-40B4-BE49-F238E27FC236}">
                <a16:creationId xmlns:a16="http://schemas.microsoft.com/office/drawing/2014/main" id="{19364DDA-0D5B-AD78-A38B-C28F4784CAE2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מחבר חץ ישר 8">
            <a:extLst>
              <a:ext uri="{FF2B5EF4-FFF2-40B4-BE49-F238E27FC236}">
                <a16:creationId xmlns:a16="http://schemas.microsoft.com/office/drawing/2014/main" id="{623C4BBD-0EB9-AD69-9D2F-73609B5FD8B9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מחבר חץ ישר 8">
            <a:extLst>
              <a:ext uri="{FF2B5EF4-FFF2-40B4-BE49-F238E27FC236}">
                <a16:creationId xmlns:a16="http://schemas.microsoft.com/office/drawing/2014/main" id="{C563F5FD-3FA1-6B97-3E93-C8D36880E5DB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מחבר חץ ישר 8">
            <a:extLst>
              <a:ext uri="{FF2B5EF4-FFF2-40B4-BE49-F238E27FC236}">
                <a16:creationId xmlns:a16="http://schemas.microsoft.com/office/drawing/2014/main" id="{927ED4F5-1159-9F12-C458-94A3F4A36721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מחבר חץ ישר 8">
            <a:extLst>
              <a:ext uri="{FF2B5EF4-FFF2-40B4-BE49-F238E27FC236}">
                <a16:creationId xmlns:a16="http://schemas.microsoft.com/office/drawing/2014/main" id="{1F9BAD7E-54D6-1881-6527-6F2AB7BABC80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מחבר חץ ישר 8">
            <a:extLst>
              <a:ext uri="{FF2B5EF4-FFF2-40B4-BE49-F238E27FC236}">
                <a16:creationId xmlns:a16="http://schemas.microsoft.com/office/drawing/2014/main" id="{5BBE1085-0678-E784-E314-35F9191D8BEF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726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94563-05C1-CC36-6CE9-CF62AFB3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19">
            <a:extLst>
              <a:ext uri="{FF2B5EF4-FFF2-40B4-BE49-F238E27FC236}">
                <a16:creationId xmlns:a16="http://schemas.microsoft.com/office/drawing/2014/main" id="{74076227-3736-C9B6-FC41-EEB2A994D7C6}"/>
              </a:ext>
            </a:extLst>
          </p:cNvPr>
          <p:cNvSpPr txBox="1"/>
          <p:nvPr/>
        </p:nvSpPr>
        <p:spPr>
          <a:xfrm>
            <a:off x="1727200" y="6321135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Assistant"/>
                <a:cs typeface="Assistant"/>
              </a:rPr>
              <a:t>תוצאות ראשוניות</a:t>
            </a:r>
          </a:p>
        </p:txBody>
      </p:sp>
      <p:sp>
        <p:nvSpPr>
          <p:cNvPr id="4" name="Google Shape;175;p19">
            <a:extLst>
              <a:ext uri="{FF2B5EF4-FFF2-40B4-BE49-F238E27FC236}">
                <a16:creationId xmlns:a16="http://schemas.microsoft.com/office/drawing/2014/main" id="{EF467D03-6998-E373-4231-38D5BE4CA41A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6" name="מלבן: פינות מעוגלות 6">
            <a:extLst>
              <a:ext uri="{FF2B5EF4-FFF2-40B4-BE49-F238E27FC236}">
                <a16:creationId xmlns:a16="http://schemas.microsoft.com/office/drawing/2014/main" id="{FB37086C-7F3C-7ECD-86CC-0DD33D1EA5E7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7" name="מחבר חץ ישר 8">
            <a:extLst>
              <a:ext uri="{FF2B5EF4-FFF2-40B4-BE49-F238E27FC236}">
                <a16:creationId xmlns:a16="http://schemas.microsoft.com/office/drawing/2014/main" id="{1E4F8343-25A7-7765-DC24-DDDED78E08E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מלבן: פינות מעוגלות 10">
            <a:extLst>
              <a:ext uri="{FF2B5EF4-FFF2-40B4-BE49-F238E27FC236}">
                <a16:creationId xmlns:a16="http://schemas.microsoft.com/office/drawing/2014/main" id="{38BCF4FE-5469-B14A-9074-F57323C320D4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Google Shape;175;p19">
            <a:extLst>
              <a:ext uri="{FF2B5EF4-FFF2-40B4-BE49-F238E27FC236}">
                <a16:creationId xmlns:a16="http://schemas.microsoft.com/office/drawing/2014/main" id="{834FE404-6633-5ED2-1561-7768468B57EC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10" name="מלבן: פינות מעוגלות 14">
            <a:extLst>
              <a:ext uri="{FF2B5EF4-FFF2-40B4-BE49-F238E27FC236}">
                <a16:creationId xmlns:a16="http://schemas.microsoft.com/office/drawing/2014/main" id="{3FF80E7C-E348-9059-9C78-4185315D978D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Google Shape;175;p19">
            <a:extLst>
              <a:ext uri="{FF2B5EF4-FFF2-40B4-BE49-F238E27FC236}">
                <a16:creationId xmlns:a16="http://schemas.microsoft.com/office/drawing/2014/main" id="{3034D310-183A-5225-75CF-DD0187DC6926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12" name="מלבן: פינות מעוגלות 17">
            <a:extLst>
              <a:ext uri="{FF2B5EF4-FFF2-40B4-BE49-F238E27FC236}">
                <a16:creationId xmlns:a16="http://schemas.microsoft.com/office/drawing/2014/main" id="{94AABB6E-0E74-8166-9DC7-457F7F345A5E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Google Shape;175;p19">
            <a:extLst>
              <a:ext uri="{FF2B5EF4-FFF2-40B4-BE49-F238E27FC236}">
                <a16:creationId xmlns:a16="http://schemas.microsoft.com/office/drawing/2014/main" id="{80619FC6-2CDB-C1B9-B2FD-23656F3A6F1F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14" name="מלבן: פינות מעוגלות 20">
            <a:extLst>
              <a:ext uri="{FF2B5EF4-FFF2-40B4-BE49-F238E27FC236}">
                <a16:creationId xmlns:a16="http://schemas.microsoft.com/office/drawing/2014/main" id="{B1F43E21-2D97-FC57-9A37-F790200B0CBA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Google Shape;175;p19">
            <a:extLst>
              <a:ext uri="{FF2B5EF4-FFF2-40B4-BE49-F238E27FC236}">
                <a16:creationId xmlns:a16="http://schemas.microsoft.com/office/drawing/2014/main" id="{8DCAF853-CA7B-4BAD-AB0B-2CB57DE0D1C2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16" name="מלבן: פינות מעוגלות 23">
            <a:extLst>
              <a:ext uri="{FF2B5EF4-FFF2-40B4-BE49-F238E27FC236}">
                <a16:creationId xmlns:a16="http://schemas.microsoft.com/office/drawing/2014/main" id="{6D971F09-0A48-328D-F26F-E4E1026BF81D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Google Shape;175;p19">
            <a:extLst>
              <a:ext uri="{FF2B5EF4-FFF2-40B4-BE49-F238E27FC236}">
                <a16:creationId xmlns:a16="http://schemas.microsoft.com/office/drawing/2014/main" id="{32DD470D-6F78-B42F-EFD8-AD2E940EA4F9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6DCF99CF-B0F5-9C85-885E-A8E4B7B5982A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9" name="Google Shape;175;p19">
            <a:extLst>
              <a:ext uri="{FF2B5EF4-FFF2-40B4-BE49-F238E27FC236}">
                <a16:creationId xmlns:a16="http://schemas.microsoft.com/office/drawing/2014/main" id="{61072603-4DD8-2735-C74D-35B6CCC7C8A2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20" name="מלבן: פינות מעוגלות 17">
            <a:extLst>
              <a:ext uri="{FF2B5EF4-FFF2-40B4-BE49-F238E27FC236}">
                <a16:creationId xmlns:a16="http://schemas.microsoft.com/office/drawing/2014/main" id="{16FE910E-ED66-289E-6FE9-312B7EAF030D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1" name="Google Shape;175;p19">
            <a:extLst>
              <a:ext uri="{FF2B5EF4-FFF2-40B4-BE49-F238E27FC236}">
                <a16:creationId xmlns:a16="http://schemas.microsoft.com/office/drawing/2014/main" id="{7AC0DAD1-5C96-543E-B478-30AD166B80D3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22" name="מחבר חץ ישר 8">
            <a:extLst>
              <a:ext uri="{FF2B5EF4-FFF2-40B4-BE49-F238E27FC236}">
                <a16:creationId xmlns:a16="http://schemas.microsoft.com/office/drawing/2014/main" id="{738602B6-9873-E916-78FE-51AB6D10F995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מחבר חץ ישר 8">
            <a:extLst>
              <a:ext uri="{FF2B5EF4-FFF2-40B4-BE49-F238E27FC236}">
                <a16:creationId xmlns:a16="http://schemas.microsoft.com/office/drawing/2014/main" id="{5714B0BD-6ABD-F999-C3DA-EA454E9C6F07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מחבר חץ ישר 8">
            <a:extLst>
              <a:ext uri="{FF2B5EF4-FFF2-40B4-BE49-F238E27FC236}">
                <a16:creationId xmlns:a16="http://schemas.microsoft.com/office/drawing/2014/main" id="{C8FD759C-71E9-10F4-E7EB-CE54C0ABB6F7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מחבר חץ ישר 8">
            <a:extLst>
              <a:ext uri="{FF2B5EF4-FFF2-40B4-BE49-F238E27FC236}">
                <a16:creationId xmlns:a16="http://schemas.microsoft.com/office/drawing/2014/main" id="{B644A16A-4596-6FA1-71B5-E201D5BFD6FA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מחבר חץ ישר 8">
            <a:extLst>
              <a:ext uri="{FF2B5EF4-FFF2-40B4-BE49-F238E27FC236}">
                <a16:creationId xmlns:a16="http://schemas.microsoft.com/office/drawing/2014/main" id="{31720404-807E-CC66-6262-66E18FAC73DE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8">
            <a:extLst>
              <a:ext uri="{FF2B5EF4-FFF2-40B4-BE49-F238E27FC236}">
                <a16:creationId xmlns:a16="http://schemas.microsoft.com/office/drawing/2014/main" id="{FF4AFD13-8D49-E1FE-E23B-079B49EE27F5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E6BA2D-9154-FECD-EA9B-5A8772076200}"/>
              </a:ext>
            </a:extLst>
          </p:cNvPr>
          <p:cNvCxnSpPr>
            <a:cxnSpLocks/>
          </p:cNvCxnSpPr>
          <p:nvPr/>
        </p:nvCxnSpPr>
        <p:spPr>
          <a:xfrm flipV="1">
            <a:off x="2561217" y="264543"/>
            <a:ext cx="0" cy="566240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EA1CB17-47D1-C56C-62CF-737DF67D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8" y="3517578"/>
            <a:ext cx="1928821" cy="18245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D94128-0A76-9A1B-DED3-52E2ABEC93DD}"/>
              </a:ext>
            </a:extLst>
          </p:cNvPr>
          <p:cNvSpPr txBox="1"/>
          <p:nvPr/>
        </p:nvSpPr>
        <p:spPr>
          <a:xfrm>
            <a:off x="350838" y="1401430"/>
            <a:ext cx="2112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מערכת ניהול המלאי המשלבת בין התחזיות לביקוש ובין המלאי בשטח</a:t>
            </a:r>
            <a:endParaRPr lang="en-IL"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F03F5D3-6904-AB40-B8E2-64B5E01C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487" y="502350"/>
            <a:ext cx="9065307" cy="5195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881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40771-BE9A-C82F-B7CF-58D7D8A84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50BC1FD-ED31-C6A8-06C7-DDBFB0118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9" y="156689"/>
            <a:ext cx="4713769" cy="5674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BE5628-C460-B17E-3B73-0637A3F7DFCB}"/>
              </a:ext>
            </a:extLst>
          </p:cNvPr>
          <p:cNvSpPr txBox="1"/>
          <p:nvPr/>
        </p:nvSpPr>
        <p:spPr>
          <a:xfrm>
            <a:off x="5555411" y="156689"/>
            <a:ext cx="53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b="1" u="sng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מעבר בין גרסה 1 ל- גרסה 2 של המודל</a:t>
            </a:r>
            <a:endParaRPr lang="en-IL" sz="2800" b="1" u="sng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991444-56DE-26E5-5F3C-2B44A0E332C9}"/>
              </a:ext>
            </a:extLst>
          </p:cNvPr>
          <p:cNvSpPr txBox="1"/>
          <p:nvPr/>
        </p:nvSpPr>
        <p:spPr>
          <a:xfrm>
            <a:off x="5294167" y="890419"/>
            <a:ext cx="6096000" cy="492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b="1" u="sng" kern="100" dirty="0">
                <a:solidFill>
                  <a:srgbClr val="FF0000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גרסה 1 </a:t>
            </a: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: התבססה רק על משתנים בסיסיים כמו</a:t>
            </a:r>
            <a:r>
              <a:rPr lang="he-IL" kern="100" dirty="0"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: </a:t>
            </a:r>
            <a:r>
              <a:rPr lang="en-IL" kern="100" dirty="0"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demand</a:t>
            </a:r>
            <a:r>
              <a:rPr lang="he-IL" kern="100" dirty="0"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,</a:t>
            </a: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</a:t>
            </a:r>
            <a:r>
              <a:rPr lang="en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id, date </a:t>
            </a: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ללא קשרים קטגוריים.</a:t>
            </a:r>
            <a:endParaRPr lang="en-IL" sz="18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u="sng" kern="100" dirty="0">
                <a:solidFill>
                  <a:srgbClr val="FF0000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בגרסה 2 </a:t>
            </a: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: נוספו משתנים חדשים המסבירים את תנודת הביקוש</a:t>
            </a:r>
            <a:r>
              <a:rPr lang="en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:</a:t>
            </a: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day, month, year</a:t>
            </a: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: פרוק לתקופות</a:t>
            </a:r>
            <a:endParaRPr lang="en-IL" sz="18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weekday</a:t>
            </a: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: יום בשבוע</a:t>
            </a:r>
            <a:endParaRPr lang="en-IL" sz="18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is_weekend</a:t>
            </a: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: האם מדובר ביום שישי/שבת</a:t>
            </a:r>
            <a:endParaRPr lang="en-IL" sz="18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🧠</a:t>
            </a: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תוספת זו שיפרה את יכולת הלמידה של המודל ועזרה לו להבין</a:t>
            </a:r>
            <a:r>
              <a:rPr lang="en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:</a:t>
            </a: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מתי יש עלייה בביקוש (כמו </a:t>
            </a:r>
            <a:r>
              <a:rPr lang="he-IL" sz="1800" kern="100" dirty="0" err="1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בסופ"ש</a:t>
            </a: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)</a:t>
            </a:r>
            <a:endParaRPr lang="en-IL" sz="18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מתי יש ירידה עונתית</a:t>
            </a:r>
            <a:endParaRPr lang="en-IL" sz="18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אילו ימים מתאפיינים בדפוס חריג</a:t>
            </a:r>
          </a:p>
          <a:p>
            <a:pPr marR="0" lvl="0" algn="r" rtl="1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IL" sz="18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✅ </a:t>
            </a:r>
            <a:r>
              <a:rPr lang="he-IL" sz="1800" b="1" u="sng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תוצאה: תחזית מדויקת יותר ומתאימה להתנהגות בפועל</a:t>
            </a:r>
            <a:r>
              <a:rPr lang="en-IL" sz="1800" b="1" u="sng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.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D95096FF-3911-62ED-B2BD-3D7D8593FDC5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18</a:t>
            </a:fld>
            <a:endParaRPr lang="en-IL" dirty="0"/>
          </a:p>
        </p:txBody>
      </p:sp>
      <p:sp>
        <p:nvSpPr>
          <p:cNvPr id="34" name="Google Shape;175;p19">
            <a:extLst>
              <a:ext uri="{FF2B5EF4-FFF2-40B4-BE49-F238E27FC236}">
                <a16:creationId xmlns:a16="http://schemas.microsoft.com/office/drawing/2014/main" id="{AED13A34-6BC8-E480-7DC4-CE317CF51240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35" name="מלבן: פינות מעוגלות 6">
            <a:extLst>
              <a:ext uri="{FF2B5EF4-FFF2-40B4-BE49-F238E27FC236}">
                <a16:creationId xmlns:a16="http://schemas.microsoft.com/office/drawing/2014/main" id="{12FA5431-8E63-A0A2-0B61-B0D951C9FC4E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36" name="מחבר חץ ישר 8">
            <a:extLst>
              <a:ext uri="{FF2B5EF4-FFF2-40B4-BE49-F238E27FC236}">
                <a16:creationId xmlns:a16="http://schemas.microsoft.com/office/drawing/2014/main" id="{6B17A96F-936C-C1D1-83B3-687584897FA5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מלבן: פינות מעוגלות 10">
            <a:extLst>
              <a:ext uri="{FF2B5EF4-FFF2-40B4-BE49-F238E27FC236}">
                <a16:creationId xmlns:a16="http://schemas.microsoft.com/office/drawing/2014/main" id="{1AE6AB48-71D6-90C5-4297-036A8BB9F5D6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8" name="Google Shape;175;p19">
            <a:extLst>
              <a:ext uri="{FF2B5EF4-FFF2-40B4-BE49-F238E27FC236}">
                <a16:creationId xmlns:a16="http://schemas.microsoft.com/office/drawing/2014/main" id="{8009A905-12F2-F132-E470-9D3DACA76697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39" name="מלבן: פינות מעוגלות 14">
            <a:extLst>
              <a:ext uri="{FF2B5EF4-FFF2-40B4-BE49-F238E27FC236}">
                <a16:creationId xmlns:a16="http://schemas.microsoft.com/office/drawing/2014/main" id="{65E483BC-0885-E715-7407-A2BC35D21FCC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Google Shape;175;p19">
            <a:extLst>
              <a:ext uri="{FF2B5EF4-FFF2-40B4-BE49-F238E27FC236}">
                <a16:creationId xmlns:a16="http://schemas.microsoft.com/office/drawing/2014/main" id="{E438B7F1-B0EB-6E58-D6BF-C8B2282EA6B8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41" name="מלבן: פינות מעוגלות 17">
            <a:extLst>
              <a:ext uri="{FF2B5EF4-FFF2-40B4-BE49-F238E27FC236}">
                <a16:creationId xmlns:a16="http://schemas.microsoft.com/office/drawing/2014/main" id="{4AD5C7B6-6C09-95E1-B0CE-C4F33A0413C5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2" name="Google Shape;175;p19">
            <a:extLst>
              <a:ext uri="{FF2B5EF4-FFF2-40B4-BE49-F238E27FC236}">
                <a16:creationId xmlns:a16="http://schemas.microsoft.com/office/drawing/2014/main" id="{B2CB2E5A-B801-2BF1-7FEC-A85091E4BF99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43" name="מלבן: פינות מעוגלות 20">
            <a:extLst>
              <a:ext uri="{FF2B5EF4-FFF2-40B4-BE49-F238E27FC236}">
                <a16:creationId xmlns:a16="http://schemas.microsoft.com/office/drawing/2014/main" id="{53C0E5AC-D506-C182-C8D6-B2C46573ABA6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Google Shape;175;p19">
            <a:extLst>
              <a:ext uri="{FF2B5EF4-FFF2-40B4-BE49-F238E27FC236}">
                <a16:creationId xmlns:a16="http://schemas.microsoft.com/office/drawing/2014/main" id="{E8F5016E-02A4-F439-FD7A-841FA4559048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45" name="מלבן: פינות מעוגלות 23">
            <a:extLst>
              <a:ext uri="{FF2B5EF4-FFF2-40B4-BE49-F238E27FC236}">
                <a16:creationId xmlns:a16="http://schemas.microsoft.com/office/drawing/2014/main" id="{A5A1E088-358F-BF0D-2B86-4E3A7E1556F9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Google Shape;175;p19">
            <a:extLst>
              <a:ext uri="{FF2B5EF4-FFF2-40B4-BE49-F238E27FC236}">
                <a16:creationId xmlns:a16="http://schemas.microsoft.com/office/drawing/2014/main" id="{B09CDA6B-CCB8-17E4-68BE-93F554F6F01C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47" name="מלבן: פינות מעוגלות 17">
            <a:extLst>
              <a:ext uri="{FF2B5EF4-FFF2-40B4-BE49-F238E27FC236}">
                <a16:creationId xmlns:a16="http://schemas.microsoft.com/office/drawing/2014/main" id="{D3F7E9FF-ACF3-0C32-46D3-5FE4F4A28C37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8" name="Google Shape;175;p19">
            <a:extLst>
              <a:ext uri="{FF2B5EF4-FFF2-40B4-BE49-F238E27FC236}">
                <a16:creationId xmlns:a16="http://schemas.microsoft.com/office/drawing/2014/main" id="{60BF046A-6A06-BE6A-E1CD-48F0BF3601A2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49" name="מלבן: פינות מעוגלות 17">
            <a:extLst>
              <a:ext uri="{FF2B5EF4-FFF2-40B4-BE49-F238E27FC236}">
                <a16:creationId xmlns:a16="http://schemas.microsoft.com/office/drawing/2014/main" id="{17AC4CB4-9A95-FCE5-F4EC-31FEDCCA0011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0" name="Google Shape;175;p19">
            <a:extLst>
              <a:ext uri="{FF2B5EF4-FFF2-40B4-BE49-F238E27FC236}">
                <a16:creationId xmlns:a16="http://schemas.microsoft.com/office/drawing/2014/main" id="{02ACA820-9CB1-15D9-205B-B6A9A379C801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51" name="מחבר חץ ישר 8">
            <a:extLst>
              <a:ext uri="{FF2B5EF4-FFF2-40B4-BE49-F238E27FC236}">
                <a16:creationId xmlns:a16="http://schemas.microsoft.com/office/drawing/2014/main" id="{C1FCDF90-DF23-9CA1-E7EC-4FBCEAC21085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מחבר חץ ישר 8">
            <a:extLst>
              <a:ext uri="{FF2B5EF4-FFF2-40B4-BE49-F238E27FC236}">
                <a16:creationId xmlns:a16="http://schemas.microsoft.com/office/drawing/2014/main" id="{FFEBB2AB-07E4-A088-9F9A-6D25B6093639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מחבר חץ ישר 8">
            <a:extLst>
              <a:ext uri="{FF2B5EF4-FFF2-40B4-BE49-F238E27FC236}">
                <a16:creationId xmlns:a16="http://schemas.microsoft.com/office/drawing/2014/main" id="{391C6A1F-43D4-0FAA-D056-25B6774FDC76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מחבר חץ ישר 8">
            <a:extLst>
              <a:ext uri="{FF2B5EF4-FFF2-40B4-BE49-F238E27FC236}">
                <a16:creationId xmlns:a16="http://schemas.microsoft.com/office/drawing/2014/main" id="{231EB525-5F28-E3EE-D3ED-8250D73A45AD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מחבר חץ ישר 8">
            <a:extLst>
              <a:ext uri="{FF2B5EF4-FFF2-40B4-BE49-F238E27FC236}">
                <a16:creationId xmlns:a16="http://schemas.microsoft.com/office/drawing/2014/main" id="{76459654-F99A-8E6B-1C68-CFDEEF496508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מחבר חץ ישר 8">
            <a:extLst>
              <a:ext uri="{FF2B5EF4-FFF2-40B4-BE49-F238E27FC236}">
                <a16:creationId xmlns:a16="http://schemas.microsoft.com/office/drawing/2014/main" id="{7EBD0C52-D418-5A93-832A-CB7CC658B47E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538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omputer error message&#10;&#10;AI-generated content may be incorrect.">
            <a:extLst>
              <a:ext uri="{FF2B5EF4-FFF2-40B4-BE49-F238E27FC236}">
                <a16:creationId xmlns:a16="http://schemas.microsoft.com/office/drawing/2014/main" id="{D7759279-F51D-A330-45C4-1581FDD7F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46" y="3216509"/>
            <a:ext cx="6812722" cy="1587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1F6584F3-C280-9BDF-C239-193F343D1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83" y="959132"/>
            <a:ext cx="6803483" cy="15874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B8A22-19AF-2CDD-58C6-771D0BD0D75E}"/>
              </a:ext>
            </a:extLst>
          </p:cNvPr>
          <p:cNvSpPr txBox="1"/>
          <p:nvPr/>
        </p:nvSpPr>
        <p:spPr>
          <a:xfrm>
            <a:off x="6820823" y="487287"/>
            <a:ext cx="2136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מודל חדש (גרסה 1)</a:t>
            </a:r>
            <a:endParaRPr lang="en-IL" b="1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ACAC0-7386-CD59-877F-ADB256A2768D}"/>
              </a:ext>
            </a:extLst>
          </p:cNvPr>
          <p:cNvSpPr txBox="1"/>
          <p:nvPr/>
        </p:nvSpPr>
        <p:spPr>
          <a:xfrm>
            <a:off x="6962623" y="2725579"/>
            <a:ext cx="204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מודל חדש (גרסה 2)</a:t>
            </a:r>
            <a:endParaRPr lang="en-IL" b="1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EACF41E-BAFB-BF2B-B794-EB58640D8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516" y="3970845"/>
            <a:ext cx="1628390" cy="1541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21B1A5-D5F1-838B-3174-5CF986B7C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8" y="3942096"/>
            <a:ext cx="1862409" cy="154154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66987F-41A4-FA0D-CB5E-BC8D09316227}"/>
              </a:ext>
            </a:extLst>
          </p:cNvPr>
          <p:cNvCxnSpPr>
            <a:cxnSpLocks/>
          </p:cNvCxnSpPr>
          <p:nvPr/>
        </p:nvCxnSpPr>
        <p:spPr>
          <a:xfrm flipV="1">
            <a:off x="4531744" y="488831"/>
            <a:ext cx="0" cy="519310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28228F-5F54-5ECB-23CD-A423B255B3ED}"/>
              </a:ext>
            </a:extLst>
          </p:cNvPr>
          <p:cNvSpPr txBox="1"/>
          <p:nvPr/>
        </p:nvSpPr>
        <p:spPr>
          <a:xfrm>
            <a:off x="837266" y="1572247"/>
            <a:ext cx="3056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מעבר בין גרסה 1 ל- גרסה 2 של המודל</a:t>
            </a:r>
            <a:endParaRPr lang="en-IL" sz="36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9FE98C6-A6A8-1F4D-CD33-4E00689234F7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19</a:t>
            </a:fld>
            <a:endParaRPr lang="en-IL" dirty="0"/>
          </a:p>
        </p:txBody>
      </p:sp>
      <p:sp>
        <p:nvSpPr>
          <p:cNvPr id="2" name="Google Shape;175;p19">
            <a:extLst>
              <a:ext uri="{FF2B5EF4-FFF2-40B4-BE49-F238E27FC236}">
                <a16:creationId xmlns:a16="http://schemas.microsoft.com/office/drawing/2014/main" id="{E40ACC76-DEFA-68BC-4F28-E73FE650ED52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3" name="מלבן: פינות מעוגלות 6">
            <a:extLst>
              <a:ext uri="{FF2B5EF4-FFF2-40B4-BE49-F238E27FC236}">
                <a16:creationId xmlns:a16="http://schemas.microsoft.com/office/drawing/2014/main" id="{41D50578-88EF-E047-860E-E9E252D32D7E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חץ ישר 8">
            <a:extLst>
              <a:ext uri="{FF2B5EF4-FFF2-40B4-BE49-F238E27FC236}">
                <a16:creationId xmlns:a16="http://schemas.microsoft.com/office/drawing/2014/main" id="{8514BF50-1B57-C008-4118-4A583C011A12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מלבן: פינות מעוגלות 10">
            <a:extLst>
              <a:ext uri="{FF2B5EF4-FFF2-40B4-BE49-F238E27FC236}">
                <a16:creationId xmlns:a16="http://schemas.microsoft.com/office/drawing/2014/main" id="{9473A505-3F6C-4925-EC48-AFE610666383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Google Shape;175;p19">
            <a:extLst>
              <a:ext uri="{FF2B5EF4-FFF2-40B4-BE49-F238E27FC236}">
                <a16:creationId xmlns:a16="http://schemas.microsoft.com/office/drawing/2014/main" id="{8FAE6DDB-0FF5-5544-B8AE-1687C1B5C6D6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9" name="מלבן: פינות מעוגלות 14">
            <a:extLst>
              <a:ext uri="{FF2B5EF4-FFF2-40B4-BE49-F238E27FC236}">
                <a16:creationId xmlns:a16="http://schemas.microsoft.com/office/drawing/2014/main" id="{A77F8CB7-7813-2A77-11F0-6D0FEC8EB699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Google Shape;175;p19">
            <a:extLst>
              <a:ext uri="{FF2B5EF4-FFF2-40B4-BE49-F238E27FC236}">
                <a16:creationId xmlns:a16="http://schemas.microsoft.com/office/drawing/2014/main" id="{90EB4757-9BE3-53B5-5097-56408B7B3356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11" name="מלבן: פינות מעוגלות 17">
            <a:extLst>
              <a:ext uri="{FF2B5EF4-FFF2-40B4-BE49-F238E27FC236}">
                <a16:creationId xmlns:a16="http://schemas.microsoft.com/office/drawing/2014/main" id="{602DEBD0-8E81-C726-67C7-66961DEE0898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Google Shape;175;p19">
            <a:extLst>
              <a:ext uri="{FF2B5EF4-FFF2-40B4-BE49-F238E27FC236}">
                <a16:creationId xmlns:a16="http://schemas.microsoft.com/office/drawing/2014/main" id="{89805E4F-C370-E5F9-8E43-876C21B1BD87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13" name="מלבן: פינות מעוגלות 20">
            <a:extLst>
              <a:ext uri="{FF2B5EF4-FFF2-40B4-BE49-F238E27FC236}">
                <a16:creationId xmlns:a16="http://schemas.microsoft.com/office/drawing/2014/main" id="{388772FB-1245-85BB-0963-70CE7C283112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Google Shape;175;p19">
            <a:extLst>
              <a:ext uri="{FF2B5EF4-FFF2-40B4-BE49-F238E27FC236}">
                <a16:creationId xmlns:a16="http://schemas.microsoft.com/office/drawing/2014/main" id="{A81B1F5D-FB67-19C8-6C50-7D0358524AD3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15" name="מלבן: פינות מעוגלות 23">
            <a:extLst>
              <a:ext uri="{FF2B5EF4-FFF2-40B4-BE49-F238E27FC236}">
                <a16:creationId xmlns:a16="http://schemas.microsoft.com/office/drawing/2014/main" id="{FA21DA5C-AF1D-8638-D4ED-6C41DB7AB2DF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Google Shape;175;p19">
            <a:extLst>
              <a:ext uri="{FF2B5EF4-FFF2-40B4-BE49-F238E27FC236}">
                <a16:creationId xmlns:a16="http://schemas.microsoft.com/office/drawing/2014/main" id="{998DADC0-5725-87A9-BC9F-FA9F480F7A45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17" name="מלבן: פינות מעוגלות 17">
            <a:extLst>
              <a:ext uri="{FF2B5EF4-FFF2-40B4-BE49-F238E27FC236}">
                <a16:creationId xmlns:a16="http://schemas.microsoft.com/office/drawing/2014/main" id="{0079FFF7-AB49-EF11-9278-140A96E93EF5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Google Shape;175;p19">
            <a:extLst>
              <a:ext uri="{FF2B5EF4-FFF2-40B4-BE49-F238E27FC236}">
                <a16:creationId xmlns:a16="http://schemas.microsoft.com/office/drawing/2014/main" id="{49B26A85-C0D4-654F-DFAD-DE1572C435EF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19" name="מלבן: פינות מעוגלות 17">
            <a:extLst>
              <a:ext uri="{FF2B5EF4-FFF2-40B4-BE49-F238E27FC236}">
                <a16:creationId xmlns:a16="http://schemas.microsoft.com/office/drawing/2014/main" id="{A567B361-4289-5FB5-2D34-91F4937BB905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" name="Google Shape;175;p19">
            <a:extLst>
              <a:ext uri="{FF2B5EF4-FFF2-40B4-BE49-F238E27FC236}">
                <a16:creationId xmlns:a16="http://schemas.microsoft.com/office/drawing/2014/main" id="{1F38216A-074B-6ABB-85E1-B6F0D95D5771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21" name="מחבר חץ ישר 8">
            <a:extLst>
              <a:ext uri="{FF2B5EF4-FFF2-40B4-BE49-F238E27FC236}">
                <a16:creationId xmlns:a16="http://schemas.microsoft.com/office/drawing/2014/main" id="{41A2DA48-F273-41B7-A694-104A9651A771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מחבר חץ ישר 8">
            <a:extLst>
              <a:ext uri="{FF2B5EF4-FFF2-40B4-BE49-F238E27FC236}">
                <a16:creationId xmlns:a16="http://schemas.microsoft.com/office/drawing/2014/main" id="{E6D5A00C-C7E4-8A6D-B6A2-F64FA506322D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מחבר חץ ישר 8">
            <a:extLst>
              <a:ext uri="{FF2B5EF4-FFF2-40B4-BE49-F238E27FC236}">
                <a16:creationId xmlns:a16="http://schemas.microsoft.com/office/drawing/2014/main" id="{8543A430-5A3A-FFB0-C4E9-D4BA952CCE6F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מחבר חץ ישר 8">
            <a:extLst>
              <a:ext uri="{FF2B5EF4-FFF2-40B4-BE49-F238E27FC236}">
                <a16:creationId xmlns:a16="http://schemas.microsoft.com/office/drawing/2014/main" id="{8321D295-ED3C-F45E-7ED3-7B5699D88A7D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מחבר חץ ישר 8">
            <a:extLst>
              <a:ext uri="{FF2B5EF4-FFF2-40B4-BE49-F238E27FC236}">
                <a16:creationId xmlns:a16="http://schemas.microsoft.com/office/drawing/2014/main" id="{5BEE7870-0A6D-567E-5293-4271DB2E04A6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מחבר חץ ישר 8">
            <a:extLst>
              <a:ext uri="{FF2B5EF4-FFF2-40B4-BE49-F238E27FC236}">
                <a16:creationId xmlns:a16="http://schemas.microsoft.com/office/drawing/2014/main" id="{A10F2C80-7FC1-2840-B804-A187EC2BB2FD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111FBAF-6939-0887-1EE4-8AE2A1E5FE12}"/>
              </a:ext>
            </a:extLst>
          </p:cNvPr>
          <p:cNvSpPr txBox="1"/>
          <p:nvPr/>
        </p:nvSpPr>
        <p:spPr>
          <a:xfrm>
            <a:off x="4821946" y="5001365"/>
            <a:ext cx="6726904" cy="71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מדד ה־</a:t>
            </a:r>
            <a:r>
              <a:rPr lang="en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R²  </a:t>
            </a: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עלה מ-0.797 ל־0.928 :  מה שאומר שגרסה</a:t>
            </a:r>
            <a:r>
              <a:rPr lang="en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2 </a:t>
            </a:r>
            <a:r>
              <a:rPr lang="he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מצליחה להסביר יותר מ־92% מהשונות בביקוש האמיתי</a:t>
            </a:r>
            <a:r>
              <a:rPr lang="en-IL" sz="18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23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259B9C26-1B90-208A-8F7A-F90DB7799311}"/>
              </a:ext>
            </a:extLst>
          </p:cNvPr>
          <p:cNvGrpSpPr/>
          <p:nvPr/>
        </p:nvGrpSpPr>
        <p:grpSpPr>
          <a:xfrm flipV="1">
            <a:off x="10459221" y="1972856"/>
            <a:ext cx="1744617" cy="3425519"/>
            <a:chOff x="1128050" y="2947974"/>
            <a:chExt cx="1744617" cy="3425519"/>
          </a:xfrm>
        </p:grpSpPr>
        <p:sp>
          <p:nvSpPr>
            <p:cNvPr id="5" name="Up Arrow 7">
              <a:extLst>
                <a:ext uri="{FF2B5EF4-FFF2-40B4-BE49-F238E27FC236}">
                  <a16:creationId xmlns:a16="http://schemas.microsoft.com/office/drawing/2014/main" id="{A23071EA-1881-7995-E579-8BBE6B279594}"/>
                </a:ext>
              </a:extLst>
            </p:cNvPr>
            <p:cNvSpPr/>
            <p:nvPr/>
          </p:nvSpPr>
          <p:spPr>
            <a:xfrm rot="10800000">
              <a:off x="1245024" y="4242957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rgbClr val="00B050"/>
                </a:solidFill>
              </a:endParaRPr>
            </a:p>
          </p:txBody>
        </p:sp>
        <p:sp>
          <p:nvSpPr>
            <p:cNvPr id="6" name="TextBox 51">
              <a:extLst>
                <a:ext uri="{FF2B5EF4-FFF2-40B4-BE49-F238E27FC236}">
                  <a16:creationId xmlns:a16="http://schemas.microsoft.com/office/drawing/2014/main" id="{414F00E5-1E42-D2E3-A7E5-448179091519}"/>
                </a:ext>
              </a:extLst>
            </p:cNvPr>
            <p:cNvSpPr txBox="1"/>
            <p:nvPr/>
          </p:nvSpPr>
          <p:spPr>
            <a:xfrm flipV="1">
              <a:off x="1128050" y="2947974"/>
              <a:ext cx="1744617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e-IL" altLang="ko-KR" sz="2800" b="1" dirty="0">
                  <a:latin typeface="David" panose="020E0502060401010101" pitchFamily="34" charset="-79"/>
                  <a:cs typeface="David" panose="020E0502060401010101" pitchFamily="34" charset="-79"/>
                </a:rPr>
                <a:t>שיפור זמינות המוצרים</a:t>
              </a:r>
              <a:endParaRPr lang="ko-KR" altLang="en-US" sz="2700" b="1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grpSp>
        <p:nvGrpSpPr>
          <p:cNvPr id="7" name="Group 55">
            <a:extLst>
              <a:ext uri="{FF2B5EF4-FFF2-40B4-BE49-F238E27FC236}">
                <a16:creationId xmlns:a16="http://schemas.microsoft.com/office/drawing/2014/main" id="{F51BFBA7-AA23-233B-B828-FC7B00F8A88B}"/>
              </a:ext>
            </a:extLst>
          </p:cNvPr>
          <p:cNvGrpSpPr/>
          <p:nvPr/>
        </p:nvGrpSpPr>
        <p:grpSpPr>
          <a:xfrm flipV="1">
            <a:off x="600564" y="1972856"/>
            <a:ext cx="1744617" cy="3229240"/>
            <a:chOff x="9347930" y="3117532"/>
            <a:chExt cx="1744617" cy="3229240"/>
          </a:xfrm>
        </p:grpSpPr>
        <p:sp>
          <p:nvSpPr>
            <p:cNvPr id="8" name="Up Arrow 4">
              <a:extLst>
                <a:ext uri="{FF2B5EF4-FFF2-40B4-BE49-F238E27FC236}">
                  <a16:creationId xmlns:a16="http://schemas.microsoft.com/office/drawing/2014/main" id="{EF4F7FCC-F12C-EF69-D18E-340A087D3F9A}"/>
                </a:ext>
              </a:extLst>
            </p:cNvPr>
            <p:cNvSpPr/>
            <p:nvPr/>
          </p:nvSpPr>
          <p:spPr>
            <a:xfrm>
              <a:off x="9464904" y="3117532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95507E53-DE63-4980-778C-AA77498DE51B}"/>
                </a:ext>
              </a:extLst>
            </p:cNvPr>
            <p:cNvSpPr txBox="1"/>
            <p:nvPr/>
          </p:nvSpPr>
          <p:spPr>
            <a:xfrm flipV="1">
              <a:off x="9347930" y="5392665"/>
              <a:ext cx="1744617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e-IL" altLang="ko-KR" sz="2800" b="1" dirty="0">
                  <a:latin typeface="David" panose="020E0502060401010101" pitchFamily="34" charset="-79"/>
                  <a:cs typeface="David" panose="020E0502060401010101" pitchFamily="34" charset="-79"/>
                </a:rPr>
                <a:t>הקטנת חוסרים</a:t>
              </a:r>
              <a:endParaRPr lang="ko-KR" altLang="en-US" sz="2700" b="1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10" name="תיבת טקסט 32">
            <a:extLst>
              <a:ext uri="{FF2B5EF4-FFF2-40B4-BE49-F238E27FC236}">
                <a16:creationId xmlns:a16="http://schemas.microsoft.com/office/drawing/2014/main" id="{88F100F1-EAD8-56C3-D415-3DCB96A0AD90}"/>
              </a:ext>
            </a:extLst>
          </p:cNvPr>
          <p:cNvSpPr txBox="1"/>
          <p:nvPr/>
        </p:nvSpPr>
        <p:spPr>
          <a:xfrm>
            <a:off x="2105607" y="1160662"/>
            <a:ext cx="7980786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90000"/>
              </a:lnSpc>
              <a:spcBef>
                <a:spcPct val="0"/>
              </a:spcBef>
              <a:buClrTx/>
              <a:defRPr/>
            </a:pPr>
            <a:r>
              <a:rPr lang="he-IL" sz="5400" kern="1200" cap="all" dirty="0">
                <a:latin typeface="Rockwell Condensed" panose="02060603050405020104"/>
                <a:ea typeface="+mj-ea"/>
                <a:cs typeface="David" panose="020E0502060401010101" pitchFamily="34" charset="-79"/>
              </a:rPr>
              <a:t>מטרת העל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191B6-7F33-F2BD-B161-0543F7E3BC2D}"/>
              </a:ext>
            </a:extLst>
          </p:cNvPr>
          <p:cNvSpPr txBox="1"/>
          <p:nvPr/>
        </p:nvSpPr>
        <p:spPr>
          <a:xfrm>
            <a:off x="2329935" y="2596570"/>
            <a:ext cx="7890742" cy="1977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פיתוח ויישום מערכת חכמה לניהול מלאי, המבוססת על מודל למידת מכונה, לצורך שיפור זמינות המוצרים, הקטנת חוסרים, והתייעלות בתהליך קבלת ההחלטות ברכש.</a:t>
            </a: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A5274617-7A82-CE67-C114-CFED2DF74859}"/>
              </a:ext>
            </a:extLst>
          </p:cNvPr>
          <p:cNvSpPr/>
          <p:nvPr/>
        </p:nvSpPr>
        <p:spPr>
          <a:xfrm>
            <a:off x="0" y="0"/>
            <a:ext cx="908720" cy="6923314"/>
          </a:xfrm>
          <a:prstGeom prst="halfFram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B43CFCA-CAC5-702A-D384-2C7BE8A73543}"/>
              </a:ext>
            </a:extLst>
          </p:cNvPr>
          <p:cNvSpPr txBox="1">
            <a:spLocks/>
          </p:cNvSpPr>
          <p:nvPr/>
        </p:nvSpPr>
        <p:spPr>
          <a:xfrm>
            <a:off x="11695558" y="6356349"/>
            <a:ext cx="34404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2</a:t>
            </a:fld>
            <a:endParaRPr lang="en-IL" dirty="0"/>
          </a:p>
        </p:txBody>
      </p:sp>
      <p:sp>
        <p:nvSpPr>
          <p:cNvPr id="2" name="Google Shape;175;p19">
            <a:extLst>
              <a:ext uri="{FF2B5EF4-FFF2-40B4-BE49-F238E27FC236}">
                <a16:creationId xmlns:a16="http://schemas.microsoft.com/office/drawing/2014/main" id="{A8AB0C63-6103-4301-A921-6F40C8C02B22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3" name="מלבן: פינות מעוגלות 6">
            <a:extLst>
              <a:ext uri="{FF2B5EF4-FFF2-40B4-BE49-F238E27FC236}">
                <a16:creationId xmlns:a16="http://schemas.microsoft.com/office/drawing/2014/main" id="{FDD1F9B5-E467-1653-1767-8C1D7BE147F4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2" name="מחבר חץ ישר 8">
            <a:extLst>
              <a:ext uri="{FF2B5EF4-FFF2-40B4-BE49-F238E27FC236}">
                <a16:creationId xmlns:a16="http://schemas.microsoft.com/office/drawing/2014/main" id="{EDDEBA50-985E-1599-C2C1-E219335283DB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מלבן: פינות מעוגלות 10">
            <a:extLst>
              <a:ext uri="{FF2B5EF4-FFF2-40B4-BE49-F238E27FC236}">
                <a16:creationId xmlns:a16="http://schemas.microsoft.com/office/drawing/2014/main" id="{FEDB6812-E70B-F9AC-BC46-C9AA7D0F1EBC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5" name="Google Shape;175;p19">
            <a:extLst>
              <a:ext uri="{FF2B5EF4-FFF2-40B4-BE49-F238E27FC236}">
                <a16:creationId xmlns:a16="http://schemas.microsoft.com/office/drawing/2014/main" id="{F7A072CE-DAC6-2D03-3892-5618203762CF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17" name="מלבן: פינות מעוגלות 14">
            <a:extLst>
              <a:ext uri="{FF2B5EF4-FFF2-40B4-BE49-F238E27FC236}">
                <a16:creationId xmlns:a16="http://schemas.microsoft.com/office/drawing/2014/main" id="{72B17126-2539-D02D-BC60-601FD93B8F75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Google Shape;175;p19">
            <a:extLst>
              <a:ext uri="{FF2B5EF4-FFF2-40B4-BE49-F238E27FC236}">
                <a16:creationId xmlns:a16="http://schemas.microsoft.com/office/drawing/2014/main" id="{1C9AB8C6-6CB8-2B84-D936-35912CFDF2D0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19" name="מלבן: פינות מעוגלות 17">
            <a:extLst>
              <a:ext uri="{FF2B5EF4-FFF2-40B4-BE49-F238E27FC236}">
                <a16:creationId xmlns:a16="http://schemas.microsoft.com/office/drawing/2014/main" id="{5EA07886-754D-AAEA-0401-4E4A3FC4A80D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" name="Google Shape;175;p19">
            <a:extLst>
              <a:ext uri="{FF2B5EF4-FFF2-40B4-BE49-F238E27FC236}">
                <a16:creationId xmlns:a16="http://schemas.microsoft.com/office/drawing/2014/main" id="{39CAB42B-A7D3-304C-D119-1AE5F32957A0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21" name="מלבן: פינות מעוגלות 20">
            <a:extLst>
              <a:ext uri="{FF2B5EF4-FFF2-40B4-BE49-F238E27FC236}">
                <a16:creationId xmlns:a16="http://schemas.microsoft.com/office/drawing/2014/main" id="{D3F41EBE-18FD-32F8-E563-975FB20466FE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Google Shape;175;p19">
            <a:extLst>
              <a:ext uri="{FF2B5EF4-FFF2-40B4-BE49-F238E27FC236}">
                <a16:creationId xmlns:a16="http://schemas.microsoft.com/office/drawing/2014/main" id="{A56440BF-C4EE-A734-2601-EA89CDC002BA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23" name="מלבן: פינות מעוגלות 23">
            <a:extLst>
              <a:ext uri="{FF2B5EF4-FFF2-40B4-BE49-F238E27FC236}">
                <a16:creationId xmlns:a16="http://schemas.microsoft.com/office/drawing/2014/main" id="{CFF2083F-F97E-6879-63CF-0253E8D95639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Google Shape;175;p19">
            <a:extLst>
              <a:ext uri="{FF2B5EF4-FFF2-40B4-BE49-F238E27FC236}">
                <a16:creationId xmlns:a16="http://schemas.microsoft.com/office/drawing/2014/main" id="{A5593F71-93FA-8918-917C-D033AA7E7A6E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25" name="מלבן: פינות מעוגלות 17">
            <a:extLst>
              <a:ext uri="{FF2B5EF4-FFF2-40B4-BE49-F238E27FC236}">
                <a16:creationId xmlns:a16="http://schemas.microsoft.com/office/drawing/2014/main" id="{42AB38F4-2145-BC3E-187E-367E6C0F394C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Google Shape;175;p19">
            <a:extLst>
              <a:ext uri="{FF2B5EF4-FFF2-40B4-BE49-F238E27FC236}">
                <a16:creationId xmlns:a16="http://schemas.microsoft.com/office/drawing/2014/main" id="{473BE84C-82AE-6913-A882-E2F8DB7157A8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27" name="מלבן: פינות מעוגלות 17">
            <a:extLst>
              <a:ext uri="{FF2B5EF4-FFF2-40B4-BE49-F238E27FC236}">
                <a16:creationId xmlns:a16="http://schemas.microsoft.com/office/drawing/2014/main" id="{82EEF450-5816-7C92-01F4-2BC294B590C8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Google Shape;175;p19">
            <a:extLst>
              <a:ext uri="{FF2B5EF4-FFF2-40B4-BE49-F238E27FC236}">
                <a16:creationId xmlns:a16="http://schemas.microsoft.com/office/drawing/2014/main" id="{0662995A-A341-89FD-0C26-CEC4A32D337E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29" name="מחבר חץ ישר 8">
            <a:extLst>
              <a:ext uri="{FF2B5EF4-FFF2-40B4-BE49-F238E27FC236}">
                <a16:creationId xmlns:a16="http://schemas.microsoft.com/office/drawing/2014/main" id="{E4CE5E54-40BA-E5E8-12E2-6CBA459DD8A8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מחבר חץ ישר 8">
            <a:extLst>
              <a:ext uri="{FF2B5EF4-FFF2-40B4-BE49-F238E27FC236}">
                <a16:creationId xmlns:a16="http://schemas.microsoft.com/office/drawing/2014/main" id="{36482820-755A-DAAD-C4C1-117BD1CF8BDB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חץ ישר 8">
            <a:extLst>
              <a:ext uri="{FF2B5EF4-FFF2-40B4-BE49-F238E27FC236}">
                <a16:creationId xmlns:a16="http://schemas.microsoft.com/office/drawing/2014/main" id="{6B56967B-548F-6326-0A69-07AC99976BF6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מחבר חץ ישר 8">
            <a:extLst>
              <a:ext uri="{FF2B5EF4-FFF2-40B4-BE49-F238E27FC236}">
                <a16:creationId xmlns:a16="http://schemas.microsoft.com/office/drawing/2014/main" id="{CFC57AFE-1969-6391-7F76-8D043C0A9959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מחבר חץ ישר 8">
            <a:extLst>
              <a:ext uri="{FF2B5EF4-FFF2-40B4-BE49-F238E27FC236}">
                <a16:creationId xmlns:a16="http://schemas.microsoft.com/office/drawing/2014/main" id="{EDC56165-CFFD-6171-5034-499C59A64B18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מחבר חץ ישר 8">
            <a:extLst>
              <a:ext uri="{FF2B5EF4-FFF2-40B4-BE49-F238E27FC236}">
                <a16:creationId xmlns:a16="http://schemas.microsoft.com/office/drawing/2014/main" id="{8681B995-2822-7D82-DC41-46AF2A7774B3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007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972B20-B0B5-8076-30CA-E3AF2F43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0" y="3772619"/>
            <a:ext cx="5354127" cy="28126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07AAB7-BCCC-4F9C-DDB1-68A58000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43" y="356557"/>
            <a:ext cx="5308119" cy="2978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0AB13-E4FF-9FC2-A8BC-36F6B6002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327" y="1731033"/>
            <a:ext cx="5428889" cy="3312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0ADE2426-6D18-6B84-537B-300CD2BC2C4A}"/>
              </a:ext>
            </a:extLst>
          </p:cNvPr>
          <p:cNvSpPr/>
          <p:nvPr/>
        </p:nvSpPr>
        <p:spPr>
          <a:xfrm>
            <a:off x="51758" y="2306129"/>
            <a:ext cx="695859" cy="140898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24E660CF-3D07-A1D5-BFB9-E602A84D6696}"/>
              </a:ext>
            </a:extLst>
          </p:cNvPr>
          <p:cNvSpPr/>
          <p:nvPr/>
        </p:nvSpPr>
        <p:spPr>
          <a:xfrm rot="14041442">
            <a:off x="7045229" y="5176209"/>
            <a:ext cx="718488" cy="140898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01344-AF3F-B57A-59CE-54D38122F129}"/>
              </a:ext>
            </a:extLst>
          </p:cNvPr>
          <p:cNvSpPr txBox="1"/>
          <p:nvPr/>
        </p:nvSpPr>
        <p:spPr>
          <a:xfrm>
            <a:off x="2096215" y="0"/>
            <a:ext cx="288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EOQ, Continuous Review</a:t>
            </a:r>
            <a:endParaRPr lang="en-IL" b="1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DA309-4FAD-8507-BE19-CD7899F7CD8F}"/>
              </a:ext>
            </a:extLst>
          </p:cNvPr>
          <p:cNvSpPr txBox="1"/>
          <p:nvPr/>
        </p:nvSpPr>
        <p:spPr>
          <a:xfrm>
            <a:off x="2471466" y="3387304"/>
            <a:ext cx="2136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מודל חדש (גרסה 1)</a:t>
            </a:r>
            <a:endParaRPr lang="en-IL" b="1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B392A-07B1-7F1D-83E6-088C0B05624E}"/>
              </a:ext>
            </a:extLst>
          </p:cNvPr>
          <p:cNvSpPr txBox="1"/>
          <p:nvPr/>
        </p:nvSpPr>
        <p:spPr>
          <a:xfrm>
            <a:off x="8281358" y="1345718"/>
            <a:ext cx="204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מודל חדש (גרסה 2)</a:t>
            </a:r>
            <a:endParaRPr lang="en-IL" b="1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7930C-2494-D294-3B95-B4388E03B951}"/>
              </a:ext>
            </a:extLst>
          </p:cNvPr>
          <p:cNvSpPr txBox="1"/>
          <p:nvPr/>
        </p:nvSpPr>
        <p:spPr>
          <a:xfrm>
            <a:off x="7783896" y="105949"/>
            <a:ext cx="2924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800" b="1" u="sng" dirty="0">
                <a:latin typeface="David" panose="020E0502060401010101" pitchFamily="34" charset="-79"/>
                <a:cs typeface="David" panose="020E0502060401010101" pitchFamily="34" charset="-79"/>
              </a:rPr>
              <a:t>שלבי שיפור המודל במהלך הפרויקט</a:t>
            </a:r>
            <a:endParaRPr lang="en-IL" sz="2800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7387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00CA01-963C-71D2-3A87-336F0692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124" y="851141"/>
            <a:ext cx="9023226" cy="4468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graph with a sign and text&#10;&#10;AI-generated content may be incorrect.">
            <a:extLst>
              <a:ext uri="{FF2B5EF4-FFF2-40B4-BE49-F238E27FC236}">
                <a16:creationId xmlns:a16="http://schemas.microsoft.com/office/drawing/2014/main" id="{1278A708-BC2E-C7BF-8ED8-7B505928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4" y="3396453"/>
            <a:ext cx="1735737" cy="1377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FD6CB-44D7-139A-B0D7-54ACD4FE52FE}"/>
              </a:ext>
            </a:extLst>
          </p:cNvPr>
          <p:cNvSpPr txBox="1"/>
          <p:nvPr/>
        </p:nvSpPr>
        <p:spPr>
          <a:xfrm>
            <a:off x="256917" y="1637125"/>
            <a:ext cx="26188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800" b="1" dirty="0">
                <a:latin typeface="David" panose="020E0502060401010101" pitchFamily="34" charset="-79"/>
                <a:cs typeface="David" panose="020E0502060401010101" pitchFamily="34" charset="-79"/>
              </a:rPr>
              <a:t>תוצאות מדדי ההצלחה הכמותיים</a:t>
            </a:r>
            <a:endParaRPr lang="en-IL" sz="28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7A35D2-0EEC-17CA-E425-E7DAEC629B2C}"/>
              </a:ext>
            </a:extLst>
          </p:cNvPr>
          <p:cNvCxnSpPr>
            <a:cxnSpLocks/>
          </p:cNvCxnSpPr>
          <p:nvPr/>
        </p:nvCxnSpPr>
        <p:spPr>
          <a:xfrm flipV="1">
            <a:off x="2777705" y="425569"/>
            <a:ext cx="0" cy="5193102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FB5C302-9CE3-E341-AD01-B5B620ED6586}"/>
              </a:ext>
            </a:extLst>
          </p:cNvPr>
          <p:cNvSpPr txBox="1"/>
          <p:nvPr/>
        </p:nvSpPr>
        <p:spPr>
          <a:xfrm>
            <a:off x="5139543" y="366065"/>
            <a:ext cx="637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למק"ט 8001090184375 (אחד המוצרים החשובים במחלקה):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B8F350B-EA0E-9911-3779-29B97298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5349" y="5573353"/>
            <a:ext cx="1226552" cy="1015235"/>
          </a:xfrm>
          <a:prstGeom prst="rect">
            <a:avLst/>
          </a:prstGeom>
        </p:spPr>
      </p:pic>
      <p:sp>
        <p:nvSpPr>
          <p:cNvPr id="61" name="Google Shape;175;p19">
            <a:extLst>
              <a:ext uri="{FF2B5EF4-FFF2-40B4-BE49-F238E27FC236}">
                <a16:creationId xmlns:a16="http://schemas.microsoft.com/office/drawing/2014/main" id="{BBC56922-EAD8-3507-6E8B-D78F64A6A82B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62" name="מלבן: פינות מעוגלות 6">
            <a:extLst>
              <a:ext uri="{FF2B5EF4-FFF2-40B4-BE49-F238E27FC236}">
                <a16:creationId xmlns:a16="http://schemas.microsoft.com/office/drawing/2014/main" id="{B6EEC887-6689-19B2-6275-3148D444C1B3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3" name="מחבר חץ ישר 8">
            <a:extLst>
              <a:ext uri="{FF2B5EF4-FFF2-40B4-BE49-F238E27FC236}">
                <a16:creationId xmlns:a16="http://schemas.microsoft.com/office/drawing/2014/main" id="{9DCC521C-1F34-042E-A84A-11D966E5EDC7}"/>
              </a:ext>
            </a:extLst>
          </p:cNvPr>
          <p:cNvCxnSpPr>
            <a:cxnSpLocks/>
            <a:stCxn id="62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מלבן: פינות מעוגלות 10">
            <a:extLst>
              <a:ext uri="{FF2B5EF4-FFF2-40B4-BE49-F238E27FC236}">
                <a16:creationId xmlns:a16="http://schemas.microsoft.com/office/drawing/2014/main" id="{4DF98EF1-2A81-D7EB-685D-F24D362A8025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5" name="Google Shape;175;p19">
            <a:extLst>
              <a:ext uri="{FF2B5EF4-FFF2-40B4-BE49-F238E27FC236}">
                <a16:creationId xmlns:a16="http://schemas.microsoft.com/office/drawing/2014/main" id="{5EE59D44-2434-3587-DE5F-41A2A2BA935A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66" name="מלבן: פינות מעוגלות 14">
            <a:extLst>
              <a:ext uri="{FF2B5EF4-FFF2-40B4-BE49-F238E27FC236}">
                <a16:creationId xmlns:a16="http://schemas.microsoft.com/office/drawing/2014/main" id="{F293CB66-E57A-7578-B6D9-EE2CFD0ECC9C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Google Shape;175;p19">
            <a:extLst>
              <a:ext uri="{FF2B5EF4-FFF2-40B4-BE49-F238E27FC236}">
                <a16:creationId xmlns:a16="http://schemas.microsoft.com/office/drawing/2014/main" id="{8430CA6E-DD7A-99C5-4406-965163A9EE81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68" name="מלבן: פינות מעוגלות 17">
            <a:extLst>
              <a:ext uri="{FF2B5EF4-FFF2-40B4-BE49-F238E27FC236}">
                <a16:creationId xmlns:a16="http://schemas.microsoft.com/office/drawing/2014/main" id="{1CDE7A80-5EA4-9CBD-034C-EB9CCD344B5E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9" name="Google Shape;175;p19">
            <a:extLst>
              <a:ext uri="{FF2B5EF4-FFF2-40B4-BE49-F238E27FC236}">
                <a16:creationId xmlns:a16="http://schemas.microsoft.com/office/drawing/2014/main" id="{443A5064-128D-1076-D922-ACEABDCC0DE8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70" name="מלבן: פינות מעוגלות 20">
            <a:extLst>
              <a:ext uri="{FF2B5EF4-FFF2-40B4-BE49-F238E27FC236}">
                <a16:creationId xmlns:a16="http://schemas.microsoft.com/office/drawing/2014/main" id="{9B1F36B5-40AF-F4F6-783A-CF370ADEDBD3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Google Shape;175;p19">
            <a:extLst>
              <a:ext uri="{FF2B5EF4-FFF2-40B4-BE49-F238E27FC236}">
                <a16:creationId xmlns:a16="http://schemas.microsoft.com/office/drawing/2014/main" id="{746EFBBD-8AE2-95E9-5AB5-EE36DFDDFC1E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72" name="מלבן: פינות מעוגלות 23">
            <a:extLst>
              <a:ext uri="{FF2B5EF4-FFF2-40B4-BE49-F238E27FC236}">
                <a16:creationId xmlns:a16="http://schemas.microsoft.com/office/drawing/2014/main" id="{EC5B92C5-0380-1CA4-1D70-218CFC999D88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Google Shape;175;p19">
            <a:extLst>
              <a:ext uri="{FF2B5EF4-FFF2-40B4-BE49-F238E27FC236}">
                <a16:creationId xmlns:a16="http://schemas.microsoft.com/office/drawing/2014/main" id="{D9085A83-75C6-43D4-4A71-2E0A39FB9397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74" name="מלבן: פינות מעוגלות 17">
            <a:extLst>
              <a:ext uri="{FF2B5EF4-FFF2-40B4-BE49-F238E27FC236}">
                <a16:creationId xmlns:a16="http://schemas.microsoft.com/office/drawing/2014/main" id="{8F1BD8F1-8913-57FC-19CE-4A95729C6A2B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5" name="Google Shape;175;p19">
            <a:extLst>
              <a:ext uri="{FF2B5EF4-FFF2-40B4-BE49-F238E27FC236}">
                <a16:creationId xmlns:a16="http://schemas.microsoft.com/office/drawing/2014/main" id="{318823D1-5909-5DC2-C6F3-C614A31D8647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76" name="מלבן: פינות מעוגלות 17">
            <a:extLst>
              <a:ext uri="{FF2B5EF4-FFF2-40B4-BE49-F238E27FC236}">
                <a16:creationId xmlns:a16="http://schemas.microsoft.com/office/drawing/2014/main" id="{F4BDF29D-BC5D-D752-DC33-DFF7DD881A14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7" name="Google Shape;175;p19">
            <a:extLst>
              <a:ext uri="{FF2B5EF4-FFF2-40B4-BE49-F238E27FC236}">
                <a16:creationId xmlns:a16="http://schemas.microsoft.com/office/drawing/2014/main" id="{D5008AA7-75E4-7273-12A9-80F1ECF2D807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78" name="מחבר חץ ישר 8">
            <a:extLst>
              <a:ext uri="{FF2B5EF4-FFF2-40B4-BE49-F238E27FC236}">
                <a16:creationId xmlns:a16="http://schemas.microsoft.com/office/drawing/2014/main" id="{115A8066-5774-2196-C891-95E49FFF0DA1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מחבר חץ ישר 8">
            <a:extLst>
              <a:ext uri="{FF2B5EF4-FFF2-40B4-BE49-F238E27FC236}">
                <a16:creationId xmlns:a16="http://schemas.microsoft.com/office/drawing/2014/main" id="{A019044D-B383-63B6-A387-0A0435BEF1F0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מחבר חץ ישר 8">
            <a:extLst>
              <a:ext uri="{FF2B5EF4-FFF2-40B4-BE49-F238E27FC236}">
                <a16:creationId xmlns:a16="http://schemas.microsoft.com/office/drawing/2014/main" id="{DAF921A6-0377-8594-090C-8EB5A6C27113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מחבר חץ ישר 8">
            <a:extLst>
              <a:ext uri="{FF2B5EF4-FFF2-40B4-BE49-F238E27FC236}">
                <a16:creationId xmlns:a16="http://schemas.microsoft.com/office/drawing/2014/main" id="{588C28C4-88C1-1628-2322-8D7A98D43C06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מחבר חץ ישר 8">
            <a:extLst>
              <a:ext uri="{FF2B5EF4-FFF2-40B4-BE49-F238E27FC236}">
                <a16:creationId xmlns:a16="http://schemas.microsoft.com/office/drawing/2014/main" id="{CEE85479-69AE-0F01-90BD-218FF7D68B02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מחבר חץ ישר 8">
            <a:extLst>
              <a:ext uri="{FF2B5EF4-FFF2-40B4-BE49-F238E27FC236}">
                <a16:creationId xmlns:a16="http://schemas.microsoft.com/office/drawing/2014/main" id="{89776C58-B3C9-0E8D-6657-2AED7C8EA358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308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Shelves of laundry detergents on a shelf&#10;&#10;AI-generated content may be incorrect.">
            <a:extLst>
              <a:ext uri="{FF2B5EF4-FFF2-40B4-BE49-F238E27FC236}">
                <a16:creationId xmlns:a16="http://schemas.microsoft.com/office/drawing/2014/main" id="{703219BB-C17F-C0AC-1C15-68ECF7BD2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39997" y="1385798"/>
            <a:ext cx="5714109" cy="3326734"/>
          </a:xfrm>
          <a:prstGeom prst="rect">
            <a:avLst/>
          </a:prstGeom>
        </p:spPr>
      </p:pic>
      <p:pic>
        <p:nvPicPr>
          <p:cNvPr id="4" name="Picture 3" descr="Shelves of laundry detergents on a shelf&#10;&#10;AI-generated content may be incorrect.">
            <a:extLst>
              <a:ext uri="{FF2B5EF4-FFF2-40B4-BE49-F238E27FC236}">
                <a16:creationId xmlns:a16="http://schemas.microsoft.com/office/drawing/2014/main" id="{4EEBD66D-5075-DE7B-FB22-9E12F08EE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3002" y="1275589"/>
            <a:ext cx="5686963" cy="35743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12BC63-1324-0D05-692B-F50980AAD615}"/>
              </a:ext>
            </a:extLst>
          </p:cNvPr>
          <p:cNvSpPr/>
          <p:nvPr/>
        </p:nvSpPr>
        <p:spPr>
          <a:xfrm>
            <a:off x="3663744" y="2176969"/>
            <a:ext cx="920150" cy="6122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0B6061-4BC9-596F-A030-C7D3DABEF450}"/>
              </a:ext>
            </a:extLst>
          </p:cNvPr>
          <p:cNvSpPr/>
          <p:nvPr/>
        </p:nvSpPr>
        <p:spPr>
          <a:xfrm>
            <a:off x="4451224" y="3673725"/>
            <a:ext cx="920151" cy="2797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D91877-202F-4F7C-9409-1A714F5E6F41}"/>
              </a:ext>
            </a:extLst>
          </p:cNvPr>
          <p:cNvCxnSpPr>
            <a:cxnSpLocks/>
          </p:cNvCxnSpPr>
          <p:nvPr/>
        </p:nvCxnSpPr>
        <p:spPr>
          <a:xfrm>
            <a:off x="5655317" y="5009071"/>
            <a:ext cx="357494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4E127B2-3D49-9379-83D3-C096DA7591FB}"/>
              </a:ext>
            </a:extLst>
          </p:cNvPr>
          <p:cNvSpPr txBox="1"/>
          <p:nvPr/>
        </p:nvSpPr>
        <p:spPr>
          <a:xfrm>
            <a:off x="6831087" y="2085886"/>
            <a:ext cx="1408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000" b="1" dirty="0">
                <a:latin typeface="David" panose="020E0502060401010101" pitchFamily="34" charset="-79"/>
                <a:cs typeface="David" panose="020E0502060401010101" pitchFamily="34" charset="-79"/>
              </a:rPr>
              <a:t>ירידה במדד אירועים של מלאי אפס</a:t>
            </a:r>
            <a:r>
              <a:rPr lang="en-GB" sz="2000" b="1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/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(zero_inv_</a:t>
            </a:r>
            <a:r>
              <a:rPr lang="en-GB" sz="2000" b="1" dirty="0">
                <a:latin typeface="David" panose="020E0502060401010101" pitchFamily="34" charset="-79"/>
                <a:cs typeface="David" panose="020E0502060401010101" pitchFamily="34" charset="-79"/>
              </a:rPr>
              <a:t>e</a:t>
            </a: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vents)</a:t>
            </a:r>
            <a:endParaRPr lang="en-IL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1" name="Up Arrow 4">
            <a:extLst>
              <a:ext uri="{FF2B5EF4-FFF2-40B4-BE49-F238E27FC236}">
                <a16:creationId xmlns:a16="http://schemas.microsoft.com/office/drawing/2014/main" id="{D3DB4741-94CD-413F-0A61-99DFF79FF533}"/>
              </a:ext>
            </a:extLst>
          </p:cNvPr>
          <p:cNvSpPr/>
          <p:nvPr/>
        </p:nvSpPr>
        <p:spPr>
          <a:xfrm flipV="1">
            <a:off x="6332653" y="2425579"/>
            <a:ext cx="469466" cy="1003419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03D490-9CAD-185F-DE9F-5C46E286333D}"/>
              </a:ext>
            </a:extLst>
          </p:cNvPr>
          <p:cNvSpPr txBox="1"/>
          <p:nvPr/>
        </p:nvSpPr>
        <p:spPr>
          <a:xfrm>
            <a:off x="-16934" y="2675803"/>
            <a:ext cx="2362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800" b="1" dirty="0">
                <a:latin typeface="David" panose="020E0502060401010101" pitchFamily="34" charset="-79"/>
                <a:cs typeface="David" panose="020E0502060401010101" pitchFamily="34" charset="-79"/>
              </a:rPr>
              <a:t>תוצאות מהשטח</a:t>
            </a:r>
          </a:p>
          <a:p>
            <a:pPr algn="ctr" rtl="1"/>
            <a:r>
              <a:rPr lang="he-IL" sz="2800" b="1" dirty="0">
                <a:latin typeface="David" panose="020E0502060401010101" pitchFamily="34" charset="-79"/>
                <a:cs typeface="David" panose="020E0502060401010101" pitchFamily="34" charset="-79"/>
              </a:rPr>
              <a:t>(מחלקת חומרי ניקוי)</a:t>
            </a:r>
            <a:endParaRPr lang="en-IL" sz="28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C96501-D528-03B8-A5E0-CBEA091A2951}"/>
              </a:ext>
            </a:extLst>
          </p:cNvPr>
          <p:cNvCxnSpPr>
            <a:cxnSpLocks/>
          </p:cNvCxnSpPr>
          <p:nvPr/>
        </p:nvCxnSpPr>
        <p:spPr>
          <a:xfrm flipV="1">
            <a:off x="2368584" y="527649"/>
            <a:ext cx="0" cy="519310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15CCAAEC-A9B3-624C-7117-CCF3904823D8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22</a:t>
            </a:fld>
            <a:endParaRPr lang="en-IL" dirty="0"/>
          </a:p>
        </p:txBody>
      </p:sp>
      <p:sp>
        <p:nvSpPr>
          <p:cNvPr id="39" name="Google Shape;175;p19">
            <a:extLst>
              <a:ext uri="{FF2B5EF4-FFF2-40B4-BE49-F238E27FC236}">
                <a16:creationId xmlns:a16="http://schemas.microsoft.com/office/drawing/2014/main" id="{FED186F7-44F7-4548-2D7A-9463FE2010BB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40" name="מלבן: פינות מעוגלות 6">
            <a:extLst>
              <a:ext uri="{FF2B5EF4-FFF2-40B4-BE49-F238E27FC236}">
                <a16:creationId xmlns:a16="http://schemas.microsoft.com/office/drawing/2014/main" id="{3A1A3969-22FD-5658-1CC9-4D5958C9089E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41" name="מחבר חץ ישר 8">
            <a:extLst>
              <a:ext uri="{FF2B5EF4-FFF2-40B4-BE49-F238E27FC236}">
                <a16:creationId xmlns:a16="http://schemas.microsoft.com/office/drawing/2014/main" id="{CC857564-365D-D306-C49D-549B3A4B1808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מלבן: פינות מעוגלות 10">
            <a:extLst>
              <a:ext uri="{FF2B5EF4-FFF2-40B4-BE49-F238E27FC236}">
                <a16:creationId xmlns:a16="http://schemas.microsoft.com/office/drawing/2014/main" id="{5F0D411A-DBFA-8BBB-A51C-322247053F1F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3" name="Google Shape;175;p19">
            <a:extLst>
              <a:ext uri="{FF2B5EF4-FFF2-40B4-BE49-F238E27FC236}">
                <a16:creationId xmlns:a16="http://schemas.microsoft.com/office/drawing/2014/main" id="{1C4C7254-E2EA-3231-C6DC-5EF7CB6AABC9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44" name="מלבן: פינות מעוגלות 14">
            <a:extLst>
              <a:ext uri="{FF2B5EF4-FFF2-40B4-BE49-F238E27FC236}">
                <a16:creationId xmlns:a16="http://schemas.microsoft.com/office/drawing/2014/main" id="{0759994C-9E69-E463-C53D-7EB04CFED90D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Google Shape;175;p19">
            <a:extLst>
              <a:ext uri="{FF2B5EF4-FFF2-40B4-BE49-F238E27FC236}">
                <a16:creationId xmlns:a16="http://schemas.microsoft.com/office/drawing/2014/main" id="{FB90EAE7-70E9-4EBD-CC60-DD45501246D6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46" name="מלבן: פינות מעוגלות 17">
            <a:extLst>
              <a:ext uri="{FF2B5EF4-FFF2-40B4-BE49-F238E27FC236}">
                <a16:creationId xmlns:a16="http://schemas.microsoft.com/office/drawing/2014/main" id="{98EADB87-42B1-7A6E-D070-773665CA5FAF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8" name="Google Shape;175;p19">
            <a:extLst>
              <a:ext uri="{FF2B5EF4-FFF2-40B4-BE49-F238E27FC236}">
                <a16:creationId xmlns:a16="http://schemas.microsoft.com/office/drawing/2014/main" id="{4C1BDBC8-B0A9-408C-72E2-B3F0D7F2AEC0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49" name="מלבן: פינות מעוגלות 20">
            <a:extLst>
              <a:ext uri="{FF2B5EF4-FFF2-40B4-BE49-F238E27FC236}">
                <a16:creationId xmlns:a16="http://schemas.microsoft.com/office/drawing/2014/main" id="{F5F5F78A-7ACB-9BE9-9052-5D82F45E9795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Google Shape;175;p19">
            <a:extLst>
              <a:ext uri="{FF2B5EF4-FFF2-40B4-BE49-F238E27FC236}">
                <a16:creationId xmlns:a16="http://schemas.microsoft.com/office/drawing/2014/main" id="{DB93E7CF-98B7-6BF7-8F58-9189A3CCD1BF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52" name="מלבן: פינות מעוגלות 23">
            <a:extLst>
              <a:ext uri="{FF2B5EF4-FFF2-40B4-BE49-F238E27FC236}">
                <a16:creationId xmlns:a16="http://schemas.microsoft.com/office/drawing/2014/main" id="{E26677A8-60E2-7F36-5F88-AB4067357424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Google Shape;175;p19">
            <a:extLst>
              <a:ext uri="{FF2B5EF4-FFF2-40B4-BE49-F238E27FC236}">
                <a16:creationId xmlns:a16="http://schemas.microsoft.com/office/drawing/2014/main" id="{F76AA377-C41A-CD96-401B-946FB9E2FEDB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54" name="מלבן: פינות מעוגלות 17">
            <a:extLst>
              <a:ext uri="{FF2B5EF4-FFF2-40B4-BE49-F238E27FC236}">
                <a16:creationId xmlns:a16="http://schemas.microsoft.com/office/drawing/2014/main" id="{6EACE402-142E-FD43-9F6E-90B9101A8328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5" name="Google Shape;175;p19">
            <a:extLst>
              <a:ext uri="{FF2B5EF4-FFF2-40B4-BE49-F238E27FC236}">
                <a16:creationId xmlns:a16="http://schemas.microsoft.com/office/drawing/2014/main" id="{0E51A499-4429-0B88-9679-2C8BD1F2A512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56" name="מלבן: פינות מעוגלות 17">
            <a:extLst>
              <a:ext uri="{FF2B5EF4-FFF2-40B4-BE49-F238E27FC236}">
                <a16:creationId xmlns:a16="http://schemas.microsoft.com/office/drawing/2014/main" id="{8BC1C326-8716-16E1-9423-10EE2B07BD39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7" name="Google Shape;175;p19">
            <a:extLst>
              <a:ext uri="{FF2B5EF4-FFF2-40B4-BE49-F238E27FC236}">
                <a16:creationId xmlns:a16="http://schemas.microsoft.com/office/drawing/2014/main" id="{AA4AD307-4624-050B-E3EF-33F5071E1A93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58" name="מחבר חץ ישר 8">
            <a:extLst>
              <a:ext uri="{FF2B5EF4-FFF2-40B4-BE49-F238E27FC236}">
                <a16:creationId xmlns:a16="http://schemas.microsoft.com/office/drawing/2014/main" id="{113F43E3-F88E-DF4A-FC35-7BFDB898D162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מחבר חץ ישר 8">
            <a:extLst>
              <a:ext uri="{FF2B5EF4-FFF2-40B4-BE49-F238E27FC236}">
                <a16:creationId xmlns:a16="http://schemas.microsoft.com/office/drawing/2014/main" id="{15EF4A73-7427-BB83-B3F3-948813ED2DA8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מחבר חץ ישר 8">
            <a:extLst>
              <a:ext uri="{FF2B5EF4-FFF2-40B4-BE49-F238E27FC236}">
                <a16:creationId xmlns:a16="http://schemas.microsoft.com/office/drawing/2014/main" id="{60F6D4F2-FBBE-736C-C166-8BF851FE091C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מחבר חץ ישר 8">
            <a:extLst>
              <a:ext uri="{FF2B5EF4-FFF2-40B4-BE49-F238E27FC236}">
                <a16:creationId xmlns:a16="http://schemas.microsoft.com/office/drawing/2014/main" id="{6C35A837-BC4D-7487-000E-F0238977D1D5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מחבר חץ ישר 8">
            <a:extLst>
              <a:ext uri="{FF2B5EF4-FFF2-40B4-BE49-F238E27FC236}">
                <a16:creationId xmlns:a16="http://schemas.microsoft.com/office/drawing/2014/main" id="{BBB13578-9F9F-4B33-11E6-1C5BED3FFA05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מחבר חץ ישר 8">
            <a:extLst>
              <a:ext uri="{FF2B5EF4-FFF2-40B4-BE49-F238E27FC236}">
                <a16:creationId xmlns:a16="http://schemas.microsoft.com/office/drawing/2014/main" id="{59C544CA-16BF-2940-531E-66CEC561A48B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60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04D6D-A3F5-B513-273F-6CBB33BE7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2D4E1D9-4B0E-612D-B5A0-B3432CFC1BC9}"/>
              </a:ext>
            </a:extLst>
          </p:cNvPr>
          <p:cNvSpPr txBox="1"/>
          <p:nvPr/>
        </p:nvSpPr>
        <p:spPr>
          <a:xfrm>
            <a:off x="626425" y="1422595"/>
            <a:ext cx="3193330" cy="177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IL" sz="3200" kern="100" dirty="0">
                <a:solidFill>
                  <a:schemeClr val="tx2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 </a:t>
            </a:r>
            <a:r>
              <a:rPr lang="en-IL" sz="3200" b="1" kern="100" dirty="0">
                <a:solidFill>
                  <a:schemeClr val="tx2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</a:t>
            </a:r>
            <a:r>
              <a:rPr lang="he-IL" sz="3200" b="1" kern="100" dirty="0">
                <a:solidFill>
                  <a:schemeClr val="tx2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מה למדנו מהפרויקט? (מסקנות)</a:t>
            </a:r>
            <a:endParaRPr lang="en-IL" sz="3200" kern="100" dirty="0">
              <a:solidFill>
                <a:schemeClr val="tx2"/>
              </a:solidFill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9F383A-0195-F398-6EE6-DB2EF13B8EB1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23</a:t>
            </a:fld>
            <a:endParaRPr lang="en-IL" dirty="0"/>
          </a:p>
        </p:txBody>
      </p:sp>
      <p:sp>
        <p:nvSpPr>
          <p:cNvPr id="12" name="Google Shape;175;p19">
            <a:extLst>
              <a:ext uri="{FF2B5EF4-FFF2-40B4-BE49-F238E27FC236}">
                <a16:creationId xmlns:a16="http://schemas.microsoft.com/office/drawing/2014/main" id="{F08B4AD3-F3D1-1E59-1B8A-89E060C48499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13" name="מלבן: פינות מעוגלות 6">
            <a:extLst>
              <a:ext uri="{FF2B5EF4-FFF2-40B4-BE49-F238E27FC236}">
                <a16:creationId xmlns:a16="http://schemas.microsoft.com/office/drawing/2014/main" id="{A6276392-61DB-B2A8-BE0A-2137ECD79AD6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4" name="מחבר חץ ישר 8">
            <a:extLst>
              <a:ext uri="{FF2B5EF4-FFF2-40B4-BE49-F238E27FC236}">
                <a16:creationId xmlns:a16="http://schemas.microsoft.com/office/drawing/2014/main" id="{418CE8BF-7813-52DF-4EAF-50818C351BF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מלבן: פינות מעוגלות 10">
            <a:extLst>
              <a:ext uri="{FF2B5EF4-FFF2-40B4-BE49-F238E27FC236}">
                <a16:creationId xmlns:a16="http://schemas.microsoft.com/office/drawing/2014/main" id="{60710C09-5854-DB92-6F16-3AC87408164E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Google Shape;175;p19">
            <a:extLst>
              <a:ext uri="{FF2B5EF4-FFF2-40B4-BE49-F238E27FC236}">
                <a16:creationId xmlns:a16="http://schemas.microsoft.com/office/drawing/2014/main" id="{48EA162E-CE7F-B2D8-8D69-D8B7940F586A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17" name="מלבן: פינות מעוגלות 14">
            <a:extLst>
              <a:ext uri="{FF2B5EF4-FFF2-40B4-BE49-F238E27FC236}">
                <a16:creationId xmlns:a16="http://schemas.microsoft.com/office/drawing/2014/main" id="{A74AD85D-3895-2482-51F1-95906369E790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Google Shape;175;p19">
            <a:extLst>
              <a:ext uri="{FF2B5EF4-FFF2-40B4-BE49-F238E27FC236}">
                <a16:creationId xmlns:a16="http://schemas.microsoft.com/office/drawing/2014/main" id="{7DF22086-FB82-C878-11CD-59F70B401198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19" name="מלבן: פינות מעוגלות 17">
            <a:extLst>
              <a:ext uri="{FF2B5EF4-FFF2-40B4-BE49-F238E27FC236}">
                <a16:creationId xmlns:a16="http://schemas.microsoft.com/office/drawing/2014/main" id="{8F0B12B1-C53C-E961-E9BD-18E120A44DE2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" name="Google Shape;175;p19">
            <a:extLst>
              <a:ext uri="{FF2B5EF4-FFF2-40B4-BE49-F238E27FC236}">
                <a16:creationId xmlns:a16="http://schemas.microsoft.com/office/drawing/2014/main" id="{07863F91-9D81-9A51-062B-67168846C77C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21" name="מלבן: פינות מעוגלות 20">
            <a:extLst>
              <a:ext uri="{FF2B5EF4-FFF2-40B4-BE49-F238E27FC236}">
                <a16:creationId xmlns:a16="http://schemas.microsoft.com/office/drawing/2014/main" id="{2CEC41FB-1C81-8A45-E0C5-28ABC49DA697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Google Shape;175;p19">
            <a:extLst>
              <a:ext uri="{FF2B5EF4-FFF2-40B4-BE49-F238E27FC236}">
                <a16:creationId xmlns:a16="http://schemas.microsoft.com/office/drawing/2014/main" id="{27AF5324-FEA0-19C6-E575-CB2153324D44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23" name="מלבן: פינות מעוגלות 23">
            <a:extLst>
              <a:ext uri="{FF2B5EF4-FFF2-40B4-BE49-F238E27FC236}">
                <a16:creationId xmlns:a16="http://schemas.microsoft.com/office/drawing/2014/main" id="{9C4FBAC1-F8CA-3D22-117F-CB5365065642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Google Shape;175;p19">
            <a:extLst>
              <a:ext uri="{FF2B5EF4-FFF2-40B4-BE49-F238E27FC236}">
                <a16:creationId xmlns:a16="http://schemas.microsoft.com/office/drawing/2014/main" id="{9692A183-D12D-4332-0778-3240EA273358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25" name="מלבן: פינות מעוגלות 17">
            <a:extLst>
              <a:ext uri="{FF2B5EF4-FFF2-40B4-BE49-F238E27FC236}">
                <a16:creationId xmlns:a16="http://schemas.microsoft.com/office/drawing/2014/main" id="{4C4ADC81-188A-6D62-4F01-5AC2B754965D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Google Shape;175;p19">
            <a:extLst>
              <a:ext uri="{FF2B5EF4-FFF2-40B4-BE49-F238E27FC236}">
                <a16:creationId xmlns:a16="http://schemas.microsoft.com/office/drawing/2014/main" id="{1A916D00-C6F9-89E0-6A6F-9CEC940E410F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27" name="מלבן: פינות מעוגלות 17">
            <a:extLst>
              <a:ext uri="{FF2B5EF4-FFF2-40B4-BE49-F238E27FC236}">
                <a16:creationId xmlns:a16="http://schemas.microsoft.com/office/drawing/2014/main" id="{DB85FFD3-625F-DC56-AE91-4C29BCB72117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Google Shape;175;p19">
            <a:extLst>
              <a:ext uri="{FF2B5EF4-FFF2-40B4-BE49-F238E27FC236}">
                <a16:creationId xmlns:a16="http://schemas.microsoft.com/office/drawing/2014/main" id="{0159E091-D6A1-A75E-5BBF-4C37DFB49E6F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 </a:t>
            </a:r>
          </a:p>
        </p:txBody>
      </p:sp>
      <p:cxnSp>
        <p:nvCxnSpPr>
          <p:cNvPr id="29" name="מחבר חץ ישר 8">
            <a:extLst>
              <a:ext uri="{FF2B5EF4-FFF2-40B4-BE49-F238E27FC236}">
                <a16:creationId xmlns:a16="http://schemas.microsoft.com/office/drawing/2014/main" id="{D675CAC5-FCD3-4077-A00B-04BB59799A02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מחבר חץ ישר 8">
            <a:extLst>
              <a:ext uri="{FF2B5EF4-FFF2-40B4-BE49-F238E27FC236}">
                <a16:creationId xmlns:a16="http://schemas.microsoft.com/office/drawing/2014/main" id="{EC72CB65-90F0-44FB-BCD7-56A23F93490A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חץ ישר 8">
            <a:extLst>
              <a:ext uri="{FF2B5EF4-FFF2-40B4-BE49-F238E27FC236}">
                <a16:creationId xmlns:a16="http://schemas.microsoft.com/office/drawing/2014/main" id="{0BEF2A97-43E9-6ABC-A75F-4A5548DEF5BD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מחבר חץ ישר 8">
            <a:extLst>
              <a:ext uri="{FF2B5EF4-FFF2-40B4-BE49-F238E27FC236}">
                <a16:creationId xmlns:a16="http://schemas.microsoft.com/office/drawing/2014/main" id="{CD2D22C3-9D6E-3B4F-7A9D-6AC159A3C76F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מחבר חץ ישר 8">
            <a:extLst>
              <a:ext uri="{FF2B5EF4-FFF2-40B4-BE49-F238E27FC236}">
                <a16:creationId xmlns:a16="http://schemas.microsoft.com/office/drawing/2014/main" id="{00514D24-EF11-DF0C-BB82-BE222405BD54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מחבר חץ ישר 8">
            <a:extLst>
              <a:ext uri="{FF2B5EF4-FFF2-40B4-BE49-F238E27FC236}">
                <a16:creationId xmlns:a16="http://schemas.microsoft.com/office/drawing/2014/main" id="{34C9AF10-A2AA-F26F-F2DA-4FA19CD49D8B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EA4F8C5D-98D8-ECCF-F38D-F6D78BEEFD98}"/>
              </a:ext>
            </a:extLst>
          </p:cNvPr>
          <p:cNvSpPr/>
          <p:nvPr/>
        </p:nvSpPr>
        <p:spPr>
          <a:xfrm>
            <a:off x="1188226" y="3560409"/>
            <a:ext cx="1638415" cy="1375858"/>
          </a:xfrm>
          <a:custGeom>
            <a:avLst/>
            <a:gdLst/>
            <a:ahLst/>
            <a:cxnLst/>
            <a:rect l="0" t="0" r="0" b="0"/>
            <a:pathLst>
              <a:path w="590425" h="581548">
                <a:moveTo>
                  <a:pt x="377694" y="312352"/>
                </a:moveTo>
                <a:lnTo>
                  <a:pt x="377694" y="250935"/>
                </a:lnTo>
                <a:lnTo>
                  <a:pt x="371750" y="250935"/>
                </a:lnTo>
                <a:cubicBezTo>
                  <a:pt x="361492" y="250935"/>
                  <a:pt x="353177" y="242619"/>
                  <a:pt x="353177" y="232361"/>
                </a:cubicBezTo>
                <a:cubicBezTo>
                  <a:pt x="353177" y="222103"/>
                  <a:pt x="361492" y="213787"/>
                  <a:pt x="371750" y="213787"/>
                </a:cubicBezTo>
                <a:lnTo>
                  <a:pt x="383885" y="213787"/>
                </a:lnTo>
                <a:cubicBezTo>
                  <a:pt x="400982" y="213787"/>
                  <a:pt x="414841" y="227647"/>
                  <a:pt x="414841" y="244744"/>
                </a:cubicBezTo>
                <a:lnTo>
                  <a:pt x="414841" y="312352"/>
                </a:lnTo>
                <a:lnTo>
                  <a:pt x="421033" y="312352"/>
                </a:lnTo>
                <a:cubicBezTo>
                  <a:pt x="431291" y="312352"/>
                  <a:pt x="439606" y="320668"/>
                  <a:pt x="439606" y="330926"/>
                </a:cubicBezTo>
                <a:cubicBezTo>
                  <a:pt x="439606" y="341184"/>
                  <a:pt x="431291" y="349500"/>
                  <a:pt x="421033" y="349500"/>
                </a:cubicBezTo>
                <a:lnTo>
                  <a:pt x="371503" y="349500"/>
                </a:lnTo>
                <a:cubicBezTo>
                  <a:pt x="361245" y="349500"/>
                  <a:pt x="352929" y="341184"/>
                  <a:pt x="352929" y="330926"/>
                </a:cubicBezTo>
                <a:cubicBezTo>
                  <a:pt x="352929" y="320668"/>
                  <a:pt x="361245" y="312352"/>
                  <a:pt x="371503" y="312352"/>
                </a:cubicBezTo>
                <a:close/>
                <a:moveTo>
                  <a:pt x="522321" y="98630"/>
                </a:moveTo>
                <a:lnTo>
                  <a:pt x="522321" y="37213"/>
                </a:lnTo>
                <a:lnTo>
                  <a:pt x="516378" y="37213"/>
                </a:lnTo>
                <a:cubicBezTo>
                  <a:pt x="506120" y="37213"/>
                  <a:pt x="497804" y="28897"/>
                  <a:pt x="497804" y="18639"/>
                </a:cubicBezTo>
                <a:cubicBezTo>
                  <a:pt x="497804" y="8381"/>
                  <a:pt x="506120" y="66"/>
                  <a:pt x="516378" y="66"/>
                </a:cubicBezTo>
                <a:lnTo>
                  <a:pt x="528513" y="66"/>
                </a:lnTo>
                <a:cubicBezTo>
                  <a:pt x="536766" y="0"/>
                  <a:pt x="544703" y="3232"/>
                  <a:pt x="550562" y="9044"/>
                </a:cubicBezTo>
                <a:cubicBezTo>
                  <a:pt x="556422" y="14857"/>
                  <a:pt x="559717" y="22769"/>
                  <a:pt x="559717" y="31022"/>
                </a:cubicBezTo>
                <a:lnTo>
                  <a:pt x="559717" y="98630"/>
                </a:lnTo>
                <a:lnTo>
                  <a:pt x="565908" y="98630"/>
                </a:lnTo>
                <a:cubicBezTo>
                  <a:pt x="576166" y="98630"/>
                  <a:pt x="584482" y="106946"/>
                  <a:pt x="584482" y="117204"/>
                </a:cubicBezTo>
                <a:cubicBezTo>
                  <a:pt x="584482" y="127462"/>
                  <a:pt x="576166" y="135778"/>
                  <a:pt x="565908" y="135778"/>
                </a:cubicBezTo>
                <a:lnTo>
                  <a:pt x="516378" y="135778"/>
                </a:lnTo>
                <a:cubicBezTo>
                  <a:pt x="506120" y="135778"/>
                  <a:pt x="497804" y="127462"/>
                  <a:pt x="497804" y="117204"/>
                </a:cubicBezTo>
                <a:cubicBezTo>
                  <a:pt x="497804" y="106946"/>
                  <a:pt x="506120" y="98630"/>
                  <a:pt x="516378" y="98630"/>
                </a:cubicBezTo>
                <a:close/>
                <a:moveTo>
                  <a:pt x="565908" y="543905"/>
                </a:moveTo>
                <a:cubicBezTo>
                  <a:pt x="576166" y="543905"/>
                  <a:pt x="584482" y="552221"/>
                  <a:pt x="584482" y="562479"/>
                </a:cubicBezTo>
                <a:cubicBezTo>
                  <a:pt x="584482" y="572737"/>
                  <a:pt x="576166" y="581052"/>
                  <a:pt x="565908" y="581052"/>
                </a:cubicBezTo>
                <a:lnTo>
                  <a:pt x="516378" y="581052"/>
                </a:lnTo>
                <a:cubicBezTo>
                  <a:pt x="506120" y="581052"/>
                  <a:pt x="497804" y="572737"/>
                  <a:pt x="497804" y="562479"/>
                </a:cubicBezTo>
                <a:cubicBezTo>
                  <a:pt x="497804" y="552221"/>
                  <a:pt x="506120" y="543905"/>
                  <a:pt x="516378" y="543905"/>
                </a:cubicBezTo>
                <a:lnTo>
                  <a:pt x="522321" y="543905"/>
                </a:lnTo>
                <a:lnTo>
                  <a:pt x="522321" y="482488"/>
                </a:lnTo>
                <a:lnTo>
                  <a:pt x="516378" y="482488"/>
                </a:lnTo>
                <a:cubicBezTo>
                  <a:pt x="506120" y="482488"/>
                  <a:pt x="497804" y="474172"/>
                  <a:pt x="497804" y="463914"/>
                </a:cubicBezTo>
                <a:cubicBezTo>
                  <a:pt x="497804" y="453656"/>
                  <a:pt x="506120" y="445340"/>
                  <a:pt x="516378" y="445340"/>
                </a:cubicBezTo>
                <a:lnTo>
                  <a:pt x="528513" y="445340"/>
                </a:lnTo>
                <a:cubicBezTo>
                  <a:pt x="545609" y="445340"/>
                  <a:pt x="559469" y="459200"/>
                  <a:pt x="559469" y="476296"/>
                </a:cubicBezTo>
                <a:lnTo>
                  <a:pt x="559469" y="543905"/>
                </a:lnTo>
                <a:lnTo>
                  <a:pt x="565660" y="543905"/>
                </a:lnTo>
                <a:close/>
                <a:moveTo>
                  <a:pt x="590425" y="263317"/>
                </a:moveTo>
                <a:lnTo>
                  <a:pt x="590425" y="300465"/>
                </a:lnTo>
                <a:cubicBezTo>
                  <a:pt x="590425" y="327820"/>
                  <a:pt x="568250" y="349995"/>
                  <a:pt x="540895" y="349995"/>
                </a:cubicBezTo>
                <a:cubicBezTo>
                  <a:pt x="513541" y="349995"/>
                  <a:pt x="491365" y="327820"/>
                  <a:pt x="491365" y="300465"/>
                </a:cubicBezTo>
                <a:lnTo>
                  <a:pt x="491365" y="263317"/>
                </a:lnTo>
                <a:cubicBezTo>
                  <a:pt x="491365" y="235963"/>
                  <a:pt x="513541" y="213787"/>
                  <a:pt x="540895" y="213787"/>
                </a:cubicBezTo>
                <a:cubicBezTo>
                  <a:pt x="568250" y="213787"/>
                  <a:pt x="590425" y="235963"/>
                  <a:pt x="590425" y="263317"/>
                </a:cubicBezTo>
                <a:close/>
                <a:moveTo>
                  <a:pt x="553278" y="263070"/>
                </a:moveTo>
                <a:cubicBezTo>
                  <a:pt x="553143" y="256328"/>
                  <a:pt x="547638" y="250934"/>
                  <a:pt x="540895" y="250935"/>
                </a:cubicBezTo>
                <a:cubicBezTo>
                  <a:pt x="534193" y="250935"/>
                  <a:pt x="528760" y="256368"/>
                  <a:pt x="528760" y="263070"/>
                </a:cubicBezTo>
                <a:lnTo>
                  <a:pt x="528760" y="300217"/>
                </a:lnTo>
                <a:cubicBezTo>
                  <a:pt x="528760" y="306919"/>
                  <a:pt x="534193" y="312352"/>
                  <a:pt x="540895" y="312352"/>
                </a:cubicBezTo>
                <a:cubicBezTo>
                  <a:pt x="547638" y="312354"/>
                  <a:pt x="553143" y="306959"/>
                  <a:pt x="553278" y="300217"/>
                </a:cubicBezTo>
                <a:close/>
                <a:moveTo>
                  <a:pt x="445550" y="494870"/>
                </a:moveTo>
                <a:lnTo>
                  <a:pt x="445550" y="532018"/>
                </a:lnTo>
                <a:cubicBezTo>
                  <a:pt x="445550" y="559372"/>
                  <a:pt x="423375" y="581548"/>
                  <a:pt x="396020" y="581548"/>
                </a:cubicBezTo>
                <a:cubicBezTo>
                  <a:pt x="368665" y="581548"/>
                  <a:pt x="346490" y="559372"/>
                  <a:pt x="346490" y="532018"/>
                </a:cubicBezTo>
                <a:lnTo>
                  <a:pt x="346490" y="494870"/>
                </a:lnTo>
                <a:cubicBezTo>
                  <a:pt x="346490" y="467516"/>
                  <a:pt x="368665" y="445340"/>
                  <a:pt x="396020" y="445340"/>
                </a:cubicBezTo>
                <a:cubicBezTo>
                  <a:pt x="423375" y="445340"/>
                  <a:pt x="445550" y="467516"/>
                  <a:pt x="445550" y="494870"/>
                </a:cubicBezTo>
                <a:close/>
                <a:moveTo>
                  <a:pt x="408402" y="494623"/>
                </a:moveTo>
                <a:cubicBezTo>
                  <a:pt x="408268" y="487881"/>
                  <a:pt x="402763" y="482486"/>
                  <a:pt x="396020" y="482488"/>
                </a:cubicBezTo>
                <a:cubicBezTo>
                  <a:pt x="389318" y="482488"/>
                  <a:pt x="383885" y="487921"/>
                  <a:pt x="383885" y="494623"/>
                </a:cubicBezTo>
                <a:lnTo>
                  <a:pt x="383885" y="531770"/>
                </a:lnTo>
                <a:cubicBezTo>
                  <a:pt x="383885" y="538472"/>
                  <a:pt x="389318" y="543905"/>
                  <a:pt x="396020" y="543905"/>
                </a:cubicBezTo>
                <a:cubicBezTo>
                  <a:pt x="402763" y="543906"/>
                  <a:pt x="408268" y="538512"/>
                  <a:pt x="408402" y="531770"/>
                </a:cubicBezTo>
                <a:close/>
                <a:moveTo>
                  <a:pt x="445550" y="51577"/>
                </a:moveTo>
                <a:lnTo>
                  <a:pt x="445550" y="88972"/>
                </a:lnTo>
                <a:cubicBezTo>
                  <a:pt x="445550" y="116327"/>
                  <a:pt x="423375" y="138502"/>
                  <a:pt x="396020" y="138502"/>
                </a:cubicBezTo>
                <a:cubicBezTo>
                  <a:pt x="368665" y="138502"/>
                  <a:pt x="346490" y="116327"/>
                  <a:pt x="346490" y="88972"/>
                </a:cubicBezTo>
                <a:lnTo>
                  <a:pt x="346490" y="51824"/>
                </a:lnTo>
                <a:cubicBezTo>
                  <a:pt x="346490" y="24470"/>
                  <a:pt x="368665" y="2294"/>
                  <a:pt x="396020" y="2294"/>
                </a:cubicBezTo>
                <a:cubicBezTo>
                  <a:pt x="423278" y="2294"/>
                  <a:pt x="445414" y="24319"/>
                  <a:pt x="445550" y="51577"/>
                </a:cubicBezTo>
                <a:close/>
                <a:moveTo>
                  <a:pt x="408402" y="51577"/>
                </a:moveTo>
                <a:cubicBezTo>
                  <a:pt x="408268" y="44835"/>
                  <a:pt x="402763" y="39441"/>
                  <a:pt x="396020" y="39442"/>
                </a:cubicBezTo>
                <a:cubicBezTo>
                  <a:pt x="389318" y="39442"/>
                  <a:pt x="383885" y="44875"/>
                  <a:pt x="383885" y="51577"/>
                </a:cubicBezTo>
                <a:lnTo>
                  <a:pt x="383885" y="88724"/>
                </a:lnTo>
                <a:cubicBezTo>
                  <a:pt x="383885" y="95426"/>
                  <a:pt x="389318" y="100859"/>
                  <a:pt x="396020" y="100859"/>
                </a:cubicBezTo>
                <a:cubicBezTo>
                  <a:pt x="402763" y="100860"/>
                  <a:pt x="408268" y="95466"/>
                  <a:pt x="408402" y="88724"/>
                </a:cubicBezTo>
                <a:close/>
                <a:moveTo>
                  <a:pt x="309342" y="54549"/>
                </a:moveTo>
                <a:lnTo>
                  <a:pt x="309342" y="538952"/>
                </a:lnTo>
                <a:cubicBezTo>
                  <a:pt x="309209" y="549154"/>
                  <a:pt x="300971" y="557392"/>
                  <a:pt x="290769" y="557526"/>
                </a:cubicBezTo>
                <a:cubicBezTo>
                  <a:pt x="280994" y="556933"/>
                  <a:pt x="271295" y="555440"/>
                  <a:pt x="261794" y="553068"/>
                </a:cubicBezTo>
                <a:cubicBezTo>
                  <a:pt x="249326" y="570513"/>
                  <a:pt x="229248" y="580920"/>
                  <a:pt x="207806" y="581053"/>
                </a:cubicBezTo>
                <a:cubicBezTo>
                  <a:pt x="173851" y="580959"/>
                  <a:pt x="145485" y="555163"/>
                  <a:pt x="142179" y="521369"/>
                </a:cubicBezTo>
                <a:cubicBezTo>
                  <a:pt x="88137" y="514862"/>
                  <a:pt x="47439" y="469064"/>
                  <a:pt x="47329" y="414632"/>
                </a:cubicBezTo>
                <a:cubicBezTo>
                  <a:pt x="47404" y="400563"/>
                  <a:pt x="50354" y="386658"/>
                  <a:pt x="55997" y="373769"/>
                </a:cubicBezTo>
                <a:cubicBezTo>
                  <a:pt x="22185" y="360297"/>
                  <a:pt x="0" y="327575"/>
                  <a:pt x="0" y="291178"/>
                </a:cubicBezTo>
                <a:cubicBezTo>
                  <a:pt x="0" y="254781"/>
                  <a:pt x="22185" y="222060"/>
                  <a:pt x="55997" y="208587"/>
                </a:cubicBezTo>
                <a:cubicBezTo>
                  <a:pt x="50281" y="195461"/>
                  <a:pt x="47331" y="181298"/>
                  <a:pt x="47329" y="166982"/>
                </a:cubicBezTo>
                <a:cubicBezTo>
                  <a:pt x="47312" y="112727"/>
                  <a:pt x="87821" y="67008"/>
                  <a:pt x="141683" y="60492"/>
                </a:cubicBezTo>
                <a:cubicBezTo>
                  <a:pt x="144871" y="26600"/>
                  <a:pt x="173269" y="666"/>
                  <a:pt x="207311" y="561"/>
                </a:cubicBezTo>
                <a:cubicBezTo>
                  <a:pt x="233267" y="367"/>
                  <a:pt x="256840" y="15661"/>
                  <a:pt x="267242" y="39442"/>
                </a:cubicBezTo>
                <a:cubicBezTo>
                  <a:pt x="274783" y="37514"/>
                  <a:pt x="282499" y="36353"/>
                  <a:pt x="290273" y="35975"/>
                </a:cubicBezTo>
                <a:cubicBezTo>
                  <a:pt x="300669" y="35837"/>
                  <a:pt x="309207" y="44153"/>
                  <a:pt x="309342" y="54549"/>
                </a:cubicBezTo>
                <a:close/>
                <a:moveTo>
                  <a:pt x="125834" y="237810"/>
                </a:moveTo>
                <a:cubicBezTo>
                  <a:pt x="125104" y="247996"/>
                  <a:pt x="132528" y="256949"/>
                  <a:pt x="142674" y="258117"/>
                </a:cubicBezTo>
                <a:cubicBezTo>
                  <a:pt x="162028" y="259137"/>
                  <a:pt x="180950" y="252154"/>
                  <a:pt x="195001" y="238805"/>
                </a:cubicBezTo>
                <a:cubicBezTo>
                  <a:pt x="209052" y="225457"/>
                  <a:pt x="216996" y="206917"/>
                  <a:pt x="216969" y="187537"/>
                </a:cubicBezTo>
                <a:cubicBezTo>
                  <a:pt x="216969" y="177279"/>
                  <a:pt x="208653" y="168963"/>
                  <a:pt x="198395" y="168963"/>
                </a:cubicBezTo>
                <a:cubicBezTo>
                  <a:pt x="188137" y="168963"/>
                  <a:pt x="179822" y="177279"/>
                  <a:pt x="179822" y="187537"/>
                </a:cubicBezTo>
                <a:cubicBezTo>
                  <a:pt x="179976" y="196712"/>
                  <a:pt x="176296" y="205536"/>
                  <a:pt x="169667" y="211883"/>
                </a:cubicBezTo>
                <a:cubicBezTo>
                  <a:pt x="163039" y="218229"/>
                  <a:pt x="154063" y="221523"/>
                  <a:pt x="144903" y="220969"/>
                </a:cubicBezTo>
                <a:cubicBezTo>
                  <a:pt x="135004" y="220404"/>
                  <a:pt x="126497" y="227917"/>
                  <a:pt x="125834" y="237810"/>
                </a:cubicBezTo>
                <a:close/>
                <a:moveTo>
                  <a:pt x="217464" y="410174"/>
                </a:moveTo>
                <a:cubicBezTo>
                  <a:pt x="222577" y="410590"/>
                  <a:pt x="227629" y="408844"/>
                  <a:pt x="231394" y="405361"/>
                </a:cubicBezTo>
                <a:cubicBezTo>
                  <a:pt x="235160" y="401878"/>
                  <a:pt x="237293" y="396977"/>
                  <a:pt x="237276" y="391848"/>
                </a:cubicBezTo>
                <a:cubicBezTo>
                  <a:pt x="237140" y="352924"/>
                  <a:pt x="205620" y="321403"/>
                  <a:pt x="166696" y="321268"/>
                </a:cubicBezTo>
                <a:lnTo>
                  <a:pt x="163477" y="321268"/>
                </a:lnTo>
                <a:cubicBezTo>
                  <a:pt x="158631" y="321387"/>
                  <a:pt x="154049" y="323501"/>
                  <a:pt x="150814" y="327111"/>
                </a:cubicBezTo>
                <a:cubicBezTo>
                  <a:pt x="147579" y="330721"/>
                  <a:pt x="145978" y="335507"/>
                  <a:pt x="146389" y="340337"/>
                </a:cubicBezTo>
                <a:cubicBezTo>
                  <a:pt x="146625" y="350348"/>
                  <a:pt x="154473" y="358519"/>
                  <a:pt x="164467" y="359158"/>
                </a:cubicBezTo>
                <a:cubicBezTo>
                  <a:pt x="173504" y="358890"/>
                  <a:pt x="182265" y="362294"/>
                  <a:pt x="188751" y="368593"/>
                </a:cubicBezTo>
                <a:cubicBezTo>
                  <a:pt x="195237" y="374892"/>
                  <a:pt x="198895" y="383549"/>
                  <a:pt x="198891" y="392591"/>
                </a:cubicBezTo>
                <a:cubicBezTo>
                  <a:pt x="198891" y="402849"/>
                  <a:pt x="207206" y="411164"/>
                  <a:pt x="217464" y="411164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26B4264-84D2-F112-AB31-98D1A99B0412}"/>
              </a:ext>
            </a:extLst>
          </p:cNvPr>
          <p:cNvCxnSpPr>
            <a:cxnSpLocks/>
          </p:cNvCxnSpPr>
          <p:nvPr/>
        </p:nvCxnSpPr>
        <p:spPr>
          <a:xfrm flipV="1">
            <a:off x="3710464" y="487393"/>
            <a:ext cx="0" cy="5193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Half Frame 39">
            <a:extLst>
              <a:ext uri="{FF2B5EF4-FFF2-40B4-BE49-F238E27FC236}">
                <a16:creationId xmlns:a16="http://schemas.microsoft.com/office/drawing/2014/main" id="{AEDEF277-FE9A-2630-3BF7-48245943EC0E}"/>
              </a:ext>
            </a:extLst>
          </p:cNvPr>
          <p:cNvSpPr/>
          <p:nvPr/>
        </p:nvSpPr>
        <p:spPr>
          <a:xfrm>
            <a:off x="0" y="0"/>
            <a:ext cx="908720" cy="6923314"/>
          </a:xfrm>
          <a:prstGeom prst="halfFram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3BD20-55FC-50E8-E942-E48347E896DE}"/>
              </a:ext>
            </a:extLst>
          </p:cNvPr>
          <p:cNvSpPr txBox="1"/>
          <p:nvPr/>
        </p:nvSpPr>
        <p:spPr>
          <a:xfrm>
            <a:off x="4019909" y="396095"/>
            <a:ext cx="7397902" cy="546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he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שילוב של מודל חיזוי משופר מפחית חוסרי מלאי בצורה מובהקת.</a:t>
            </a:r>
            <a:endParaRPr lang="en-IL" sz="24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  <a:p>
            <a:pPr marL="342900" marR="0" lvl="0" indent="-34290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he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עבודה עם נתונים מהשטח מחזקת את הדיוק והרלוונטיות של הפתרון</a:t>
            </a:r>
            <a:r>
              <a:rPr lang="en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.</a:t>
            </a:r>
          </a:p>
          <a:p>
            <a:pPr marL="342900" marR="0" lvl="0" indent="-34290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he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הפשטות בשימוש באקסל מאפשרת יישום </a:t>
            </a:r>
            <a:r>
              <a:rPr lang="he-IL" sz="2400" kern="100" dirty="0" err="1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מיידי</a:t>
            </a:r>
            <a:r>
              <a:rPr lang="he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 בחנויות</a:t>
            </a:r>
            <a:r>
              <a:rPr lang="en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.</a:t>
            </a:r>
            <a:endParaRPr lang="he-IL" sz="2400" kern="100" dirty="0">
              <a:effectLst/>
              <a:latin typeface="David" panose="020E0502060401010101" pitchFamily="34" charset="-79"/>
              <a:ea typeface="Aptos" panose="020B0004020202020204" pitchFamily="34" charset="0"/>
              <a:cs typeface="David" panose="020E0502060401010101" pitchFamily="34" charset="-79"/>
            </a:endParaRPr>
          </a:p>
          <a:p>
            <a:pPr marL="342900" indent="-342900" algn="r" rtl="1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שימוש בתחזיות יומיות הוביל להזמנות מדויקות וחיסכון בעלויות</a:t>
            </a:r>
            <a:r>
              <a:rPr lang="en-IL" sz="2400" dirty="0"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3892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>
            <a:extLst>
              <a:ext uri="{FF2B5EF4-FFF2-40B4-BE49-F238E27FC236}">
                <a16:creationId xmlns:a16="http://schemas.microsoft.com/office/drawing/2014/main" id="{F01C7D35-E1C8-37B8-4196-CD71452B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569" y="94025"/>
            <a:ext cx="7748108" cy="803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1"/>
            <a:r>
              <a:rPr lang="he-IL" sz="3200" b="1" u="sng" kern="1200" dirty="0">
                <a:latin typeface="David" panose="020E0502060401010101" pitchFamily="34" charset="-79"/>
                <a:cs typeface="David" panose="020E0502060401010101" pitchFamily="34" charset="-79"/>
              </a:rPr>
              <a:t>מתודולוגיות וכלים שנעשה בהם שימוש בפרויקט </a:t>
            </a:r>
            <a:endParaRPr lang="en-US" sz="3200" b="1" u="sng" kern="12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F4959D04-8245-1196-B939-22E0D83F0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943217"/>
              </p:ext>
            </p:extLst>
          </p:nvPr>
        </p:nvGraphicFramePr>
        <p:xfrm>
          <a:off x="1036948" y="1050915"/>
          <a:ext cx="11319542" cy="453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CE8E127-9AEF-3EF8-FFDF-DA8206D1F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869" y="951385"/>
            <a:ext cx="1409653" cy="1166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73CDC5-9ABE-4311-9619-5306F0D9E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41" y="4174118"/>
            <a:ext cx="1236215" cy="1169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D2876D-9205-4D8F-BB56-3C3B4B3F4D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395" y="2529515"/>
            <a:ext cx="1302741" cy="1233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2E4B5B8F-E622-0C59-2C06-910255F26409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24</a:t>
            </a:fld>
            <a:endParaRPr lang="en-IL" dirty="0"/>
          </a:p>
        </p:txBody>
      </p:sp>
      <p:sp>
        <p:nvSpPr>
          <p:cNvPr id="2" name="Google Shape;175;p19">
            <a:extLst>
              <a:ext uri="{FF2B5EF4-FFF2-40B4-BE49-F238E27FC236}">
                <a16:creationId xmlns:a16="http://schemas.microsoft.com/office/drawing/2014/main" id="{2E3E81E4-A9D0-127E-8170-E43239707771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3" name="מלבן: פינות מעוגלות 6">
            <a:extLst>
              <a:ext uri="{FF2B5EF4-FFF2-40B4-BE49-F238E27FC236}">
                <a16:creationId xmlns:a16="http://schemas.microsoft.com/office/drawing/2014/main" id="{42B5E06C-246D-702A-B0F6-6408618B7ABA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4" name="מחבר חץ ישר 8">
            <a:extLst>
              <a:ext uri="{FF2B5EF4-FFF2-40B4-BE49-F238E27FC236}">
                <a16:creationId xmlns:a16="http://schemas.microsoft.com/office/drawing/2014/main" id="{7EEF99DE-EE05-BC34-0B49-C1DD6373A5A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מלבן: פינות מעוגלות 10">
            <a:extLst>
              <a:ext uri="{FF2B5EF4-FFF2-40B4-BE49-F238E27FC236}">
                <a16:creationId xmlns:a16="http://schemas.microsoft.com/office/drawing/2014/main" id="{160A407F-420A-D392-0E7C-9C4277F4E8DA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Google Shape;175;p19">
            <a:extLst>
              <a:ext uri="{FF2B5EF4-FFF2-40B4-BE49-F238E27FC236}">
                <a16:creationId xmlns:a16="http://schemas.microsoft.com/office/drawing/2014/main" id="{FF43FD56-9446-A1A2-D6CF-F06CA77B2CD6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10" name="מלבן: פינות מעוגלות 14">
            <a:extLst>
              <a:ext uri="{FF2B5EF4-FFF2-40B4-BE49-F238E27FC236}">
                <a16:creationId xmlns:a16="http://schemas.microsoft.com/office/drawing/2014/main" id="{EF7160C3-6261-9953-12EF-2A17D9B2ABD9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Google Shape;175;p19">
            <a:extLst>
              <a:ext uri="{FF2B5EF4-FFF2-40B4-BE49-F238E27FC236}">
                <a16:creationId xmlns:a16="http://schemas.microsoft.com/office/drawing/2014/main" id="{A4241C3C-D0D9-63F3-705B-517219E9A6F4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12" name="מלבן: פינות מעוגלות 17">
            <a:extLst>
              <a:ext uri="{FF2B5EF4-FFF2-40B4-BE49-F238E27FC236}">
                <a16:creationId xmlns:a16="http://schemas.microsoft.com/office/drawing/2014/main" id="{9D3FC562-C5C1-D0F2-D6C8-9AFFE8C4FAC5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Google Shape;175;p19">
            <a:extLst>
              <a:ext uri="{FF2B5EF4-FFF2-40B4-BE49-F238E27FC236}">
                <a16:creationId xmlns:a16="http://schemas.microsoft.com/office/drawing/2014/main" id="{3D1E7B63-0ECC-33CF-4019-FF431D4CBAB5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15" name="מלבן: פינות מעוגלות 20">
            <a:extLst>
              <a:ext uri="{FF2B5EF4-FFF2-40B4-BE49-F238E27FC236}">
                <a16:creationId xmlns:a16="http://schemas.microsoft.com/office/drawing/2014/main" id="{8A20764A-C414-2E8D-0AF7-00EAFE65D6D8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Google Shape;175;p19">
            <a:extLst>
              <a:ext uri="{FF2B5EF4-FFF2-40B4-BE49-F238E27FC236}">
                <a16:creationId xmlns:a16="http://schemas.microsoft.com/office/drawing/2014/main" id="{1992F689-7CA5-7915-8EEA-1B7A4AA7D98E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18" name="מלבן: פינות מעוגלות 23">
            <a:extLst>
              <a:ext uri="{FF2B5EF4-FFF2-40B4-BE49-F238E27FC236}">
                <a16:creationId xmlns:a16="http://schemas.microsoft.com/office/drawing/2014/main" id="{217694FB-8650-DD25-7E58-C8962A920ADB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Google Shape;175;p19">
            <a:extLst>
              <a:ext uri="{FF2B5EF4-FFF2-40B4-BE49-F238E27FC236}">
                <a16:creationId xmlns:a16="http://schemas.microsoft.com/office/drawing/2014/main" id="{B38C58B9-7A96-77DA-E30C-22EF82C3E65D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20" name="מלבן: פינות מעוגלות 17">
            <a:extLst>
              <a:ext uri="{FF2B5EF4-FFF2-40B4-BE49-F238E27FC236}">
                <a16:creationId xmlns:a16="http://schemas.microsoft.com/office/drawing/2014/main" id="{C76E7FAD-C6C0-18AF-13B4-43E982EBEEAA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1" name="Google Shape;175;p19">
            <a:extLst>
              <a:ext uri="{FF2B5EF4-FFF2-40B4-BE49-F238E27FC236}">
                <a16:creationId xmlns:a16="http://schemas.microsoft.com/office/drawing/2014/main" id="{9AB3F8AB-A22E-8728-3E6C-B442FD103262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22" name="מלבן: פינות מעוגלות 17">
            <a:extLst>
              <a:ext uri="{FF2B5EF4-FFF2-40B4-BE49-F238E27FC236}">
                <a16:creationId xmlns:a16="http://schemas.microsoft.com/office/drawing/2014/main" id="{7DE66F58-2E5B-10C1-018C-E001DAB6394C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3" name="Google Shape;175;p19">
            <a:extLst>
              <a:ext uri="{FF2B5EF4-FFF2-40B4-BE49-F238E27FC236}">
                <a16:creationId xmlns:a16="http://schemas.microsoft.com/office/drawing/2014/main" id="{AA11B253-21D1-92E7-0893-E477164914D7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 </a:t>
            </a:r>
          </a:p>
        </p:txBody>
      </p:sp>
      <p:cxnSp>
        <p:nvCxnSpPr>
          <p:cNvPr id="24" name="מחבר חץ ישר 8">
            <a:extLst>
              <a:ext uri="{FF2B5EF4-FFF2-40B4-BE49-F238E27FC236}">
                <a16:creationId xmlns:a16="http://schemas.microsoft.com/office/drawing/2014/main" id="{709EB481-32D2-9694-BC4F-30F6963C0900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מחבר חץ ישר 8">
            <a:extLst>
              <a:ext uri="{FF2B5EF4-FFF2-40B4-BE49-F238E27FC236}">
                <a16:creationId xmlns:a16="http://schemas.microsoft.com/office/drawing/2014/main" id="{FD89DE76-CAB3-5D69-E0E6-67C965EF5F96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מחבר חץ ישר 8">
            <a:extLst>
              <a:ext uri="{FF2B5EF4-FFF2-40B4-BE49-F238E27FC236}">
                <a16:creationId xmlns:a16="http://schemas.microsoft.com/office/drawing/2014/main" id="{B9FB9BAD-AABD-160D-17DA-00C09150217B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8">
            <a:extLst>
              <a:ext uri="{FF2B5EF4-FFF2-40B4-BE49-F238E27FC236}">
                <a16:creationId xmlns:a16="http://schemas.microsoft.com/office/drawing/2014/main" id="{23F0A94A-0A0E-624E-5C46-74B43B05A64E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מחבר חץ ישר 8">
            <a:extLst>
              <a:ext uri="{FF2B5EF4-FFF2-40B4-BE49-F238E27FC236}">
                <a16:creationId xmlns:a16="http://schemas.microsoft.com/office/drawing/2014/main" id="{1FE662EE-1718-9F99-90D0-256DCFFFD651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מחבר חץ ישר 8">
            <a:extLst>
              <a:ext uri="{FF2B5EF4-FFF2-40B4-BE49-F238E27FC236}">
                <a16:creationId xmlns:a16="http://schemas.microsoft.com/office/drawing/2014/main" id="{F4C0B2B1-AD27-1F51-ECB1-DB89A51EB965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060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BF5D362-3F52-C4DA-2999-12387EEC7B2F}"/>
              </a:ext>
            </a:extLst>
          </p:cNvPr>
          <p:cNvSpPr txBox="1">
            <a:spLocks/>
          </p:cNvSpPr>
          <p:nvPr/>
        </p:nvSpPr>
        <p:spPr>
          <a:xfrm>
            <a:off x="11605404" y="6356349"/>
            <a:ext cx="434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25</a:t>
            </a:fld>
            <a:endParaRPr lang="en-IL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21EEB2-DDB9-602F-7D7C-AB0B0B27E6E7}"/>
              </a:ext>
            </a:extLst>
          </p:cNvPr>
          <p:cNvCxnSpPr>
            <a:cxnSpLocks/>
          </p:cNvCxnSpPr>
          <p:nvPr/>
        </p:nvCxnSpPr>
        <p:spPr>
          <a:xfrm flipV="1">
            <a:off x="3710464" y="487393"/>
            <a:ext cx="0" cy="5193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Half Frame 39">
            <a:extLst>
              <a:ext uri="{FF2B5EF4-FFF2-40B4-BE49-F238E27FC236}">
                <a16:creationId xmlns:a16="http://schemas.microsoft.com/office/drawing/2014/main" id="{A9BCC850-1251-AFC3-604F-D5F54751D39B}"/>
              </a:ext>
            </a:extLst>
          </p:cNvPr>
          <p:cNvSpPr/>
          <p:nvPr/>
        </p:nvSpPr>
        <p:spPr>
          <a:xfrm>
            <a:off x="0" y="0"/>
            <a:ext cx="908720" cy="6923314"/>
          </a:xfrm>
          <a:prstGeom prst="halfFram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ED348-1014-98C8-5C25-A68DAF1C40D9}"/>
              </a:ext>
            </a:extLst>
          </p:cNvPr>
          <p:cNvSpPr txBox="1"/>
          <p:nvPr/>
        </p:nvSpPr>
        <p:spPr>
          <a:xfrm>
            <a:off x="774706" y="1721185"/>
            <a:ext cx="2826606" cy="1666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3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מגבלות הפרויקט ואיך כדאי להמשיך אותו? </a:t>
            </a:r>
            <a:endParaRPr lang="en-IL" sz="3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4AAC9-41BE-FB12-D0EE-A04CE923DDC1}"/>
              </a:ext>
            </a:extLst>
          </p:cNvPr>
          <p:cNvSpPr txBox="1"/>
          <p:nvPr/>
        </p:nvSpPr>
        <p:spPr>
          <a:xfrm>
            <a:off x="1049840" y="3367329"/>
            <a:ext cx="253724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1500" b="1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📈</a:t>
            </a:r>
            <a:r>
              <a:rPr lang="en-IL" sz="115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IL" sz="1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7F59-A04C-F3C8-AE59-F3E93331A197}"/>
              </a:ext>
            </a:extLst>
          </p:cNvPr>
          <p:cNvSpPr txBox="1"/>
          <p:nvPr/>
        </p:nvSpPr>
        <p:spPr>
          <a:xfrm>
            <a:off x="4124501" y="487393"/>
            <a:ext cx="7524156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he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המודל נוסה רק במחלקת חומרי ניקוי – יש להרחיב למחלקות נוספות</a:t>
            </a:r>
            <a:r>
              <a:rPr lang="en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.</a:t>
            </a:r>
          </a:p>
          <a:p>
            <a:pPr marL="342900" marR="0" lvl="0" indent="-342900" algn="r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he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זמן בדיקה בפועל היה מוגבל – נדרש מעקב ארוך טווח</a:t>
            </a:r>
            <a:r>
              <a:rPr lang="en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.</a:t>
            </a:r>
          </a:p>
          <a:p>
            <a:pPr marL="342900" marR="0" lvl="0" indent="-342900" algn="r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he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המודל לא משלב עדיין נתוני מבצעים, חגים או שיווק</a:t>
            </a:r>
            <a:r>
              <a:rPr lang="en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.</a:t>
            </a:r>
          </a:p>
          <a:p>
            <a:pPr marL="342900" marR="0" lvl="0" indent="-342900" algn="r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he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אפשר לשלב מערכת אוטומטית להזמנות ולא להמשיך באקסל</a:t>
            </a:r>
            <a:r>
              <a:rPr lang="en-IL" sz="2400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0F0F4-39C9-34AB-39C7-B7F4C336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744" y="4176717"/>
            <a:ext cx="1409653" cy="11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36AE7F-ED76-7F30-F10F-4B1B908D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49" y="4214961"/>
            <a:ext cx="1236215" cy="1169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F85FD2-E0A0-9C9C-E876-756703BFF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30" y="4142181"/>
            <a:ext cx="1302741" cy="1233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Google Shape;175;p19">
            <a:extLst>
              <a:ext uri="{FF2B5EF4-FFF2-40B4-BE49-F238E27FC236}">
                <a16:creationId xmlns:a16="http://schemas.microsoft.com/office/drawing/2014/main" id="{63054C01-817D-ADB9-BCC0-E54269E16DAC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38" name="מלבן: פינות מעוגלות 6">
            <a:extLst>
              <a:ext uri="{FF2B5EF4-FFF2-40B4-BE49-F238E27FC236}">
                <a16:creationId xmlns:a16="http://schemas.microsoft.com/office/drawing/2014/main" id="{8312A67E-746E-06C9-9998-E15953F9E83B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41" name="מחבר חץ ישר 8">
            <a:extLst>
              <a:ext uri="{FF2B5EF4-FFF2-40B4-BE49-F238E27FC236}">
                <a16:creationId xmlns:a16="http://schemas.microsoft.com/office/drawing/2014/main" id="{4FE82D80-D1F2-9934-4C1E-5B948FE35424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מלבן: פינות מעוגלות 10">
            <a:extLst>
              <a:ext uri="{FF2B5EF4-FFF2-40B4-BE49-F238E27FC236}">
                <a16:creationId xmlns:a16="http://schemas.microsoft.com/office/drawing/2014/main" id="{5A51C779-3217-A875-01AF-0B8FDD1FEED7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3" name="Google Shape;175;p19">
            <a:extLst>
              <a:ext uri="{FF2B5EF4-FFF2-40B4-BE49-F238E27FC236}">
                <a16:creationId xmlns:a16="http://schemas.microsoft.com/office/drawing/2014/main" id="{39F8627D-67E4-60FB-5337-A336D9FCEA28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44" name="מלבן: פינות מעוגלות 14">
            <a:extLst>
              <a:ext uri="{FF2B5EF4-FFF2-40B4-BE49-F238E27FC236}">
                <a16:creationId xmlns:a16="http://schemas.microsoft.com/office/drawing/2014/main" id="{B3600899-BB83-0369-BDA0-25CDE5A33A82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Google Shape;175;p19">
            <a:extLst>
              <a:ext uri="{FF2B5EF4-FFF2-40B4-BE49-F238E27FC236}">
                <a16:creationId xmlns:a16="http://schemas.microsoft.com/office/drawing/2014/main" id="{F2FE8652-9B1F-3612-C439-9266B8EB0A3A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46" name="מלבן: פינות מעוגלות 17">
            <a:extLst>
              <a:ext uri="{FF2B5EF4-FFF2-40B4-BE49-F238E27FC236}">
                <a16:creationId xmlns:a16="http://schemas.microsoft.com/office/drawing/2014/main" id="{7A648350-3E1D-B7AF-D146-52B9478FF5F6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7" name="Google Shape;175;p19">
            <a:extLst>
              <a:ext uri="{FF2B5EF4-FFF2-40B4-BE49-F238E27FC236}">
                <a16:creationId xmlns:a16="http://schemas.microsoft.com/office/drawing/2014/main" id="{1842D0BC-D75C-77EE-C724-DF0110B9DC67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48" name="מלבן: פינות מעוגלות 20">
            <a:extLst>
              <a:ext uri="{FF2B5EF4-FFF2-40B4-BE49-F238E27FC236}">
                <a16:creationId xmlns:a16="http://schemas.microsoft.com/office/drawing/2014/main" id="{58272A9B-D041-46C2-DCE8-BF1B6DA6801B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Google Shape;175;p19">
            <a:extLst>
              <a:ext uri="{FF2B5EF4-FFF2-40B4-BE49-F238E27FC236}">
                <a16:creationId xmlns:a16="http://schemas.microsoft.com/office/drawing/2014/main" id="{6378EBE2-1C86-FD71-ED07-5304A38CAFB7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50" name="מלבן: פינות מעוגלות 23">
            <a:extLst>
              <a:ext uri="{FF2B5EF4-FFF2-40B4-BE49-F238E27FC236}">
                <a16:creationId xmlns:a16="http://schemas.microsoft.com/office/drawing/2014/main" id="{CE990CE6-E42D-E560-2049-588FC8E1FCBF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Google Shape;175;p19">
            <a:extLst>
              <a:ext uri="{FF2B5EF4-FFF2-40B4-BE49-F238E27FC236}">
                <a16:creationId xmlns:a16="http://schemas.microsoft.com/office/drawing/2014/main" id="{0E2D18C5-1528-5F2F-45EE-C5F9D22AA4D4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52" name="מלבן: פינות מעוגלות 17">
            <a:extLst>
              <a:ext uri="{FF2B5EF4-FFF2-40B4-BE49-F238E27FC236}">
                <a16:creationId xmlns:a16="http://schemas.microsoft.com/office/drawing/2014/main" id="{7B6E199B-3D8F-8F55-299E-E1BEDE733987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3" name="Google Shape;175;p19">
            <a:extLst>
              <a:ext uri="{FF2B5EF4-FFF2-40B4-BE49-F238E27FC236}">
                <a16:creationId xmlns:a16="http://schemas.microsoft.com/office/drawing/2014/main" id="{367DAF5E-767B-3F62-0AB4-02F62BC96402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54" name="מלבן: פינות מעוגלות 17">
            <a:extLst>
              <a:ext uri="{FF2B5EF4-FFF2-40B4-BE49-F238E27FC236}">
                <a16:creationId xmlns:a16="http://schemas.microsoft.com/office/drawing/2014/main" id="{49E39B86-EBED-0ED4-9074-7524A2EC0853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5" name="Google Shape;175;p19">
            <a:extLst>
              <a:ext uri="{FF2B5EF4-FFF2-40B4-BE49-F238E27FC236}">
                <a16:creationId xmlns:a16="http://schemas.microsoft.com/office/drawing/2014/main" id="{578BB50F-272C-62B1-250F-94672B9CFBA8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 </a:t>
            </a:r>
          </a:p>
        </p:txBody>
      </p:sp>
      <p:cxnSp>
        <p:nvCxnSpPr>
          <p:cNvPr id="56" name="מחבר חץ ישר 8">
            <a:extLst>
              <a:ext uri="{FF2B5EF4-FFF2-40B4-BE49-F238E27FC236}">
                <a16:creationId xmlns:a16="http://schemas.microsoft.com/office/drawing/2014/main" id="{9686842A-8BE6-547B-7F7C-C7DF857E0F74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מחבר חץ ישר 8">
            <a:extLst>
              <a:ext uri="{FF2B5EF4-FFF2-40B4-BE49-F238E27FC236}">
                <a16:creationId xmlns:a16="http://schemas.microsoft.com/office/drawing/2014/main" id="{8819F57D-1FE1-D63F-AF8B-BC2861811299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מחבר חץ ישר 8">
            <a:extLst>
              <a:ext uri="{FF2B5EF4-FFF2-40B4-BE49-F238E27FC236}">
                <a16:creationId xmlns:a16="http://schemas.microsoft.com/office/drawing/2014/main" id="{551BDBB4-1AED-BFCF-A94B-6CEBEF7FEE1A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מחבר חץ ישר 8">
            <a:extLst>
              <a:ext uri="{FF2B5EF4-FFF2-40B4-BE49-F238E27FC236}">
                <a16:creationId xmlns:a16="http://schemas.microsoft.com/office/drawing/2014/main" id="{7935E8FC-BA80-870B-25BE-09248E97C5EA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מחבר חץ ישר 8">
            <a:extLst>
              <a:ext uri="{FF2B5EF4-FFF2-40B4-BE49-F238E27FC236}">
                <a16:creationId xmlns:a16="http://schemas.microsoft.com/office/drawing/2014/main" id="{42079464-515D-2A8D-3954-BE3989A57DA8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מחבר חץ ישר 8">
            <a:extLst>
              <a:ext uri="{FF2B5EF4-FFF2-40B4-BE49-F238E27FC236}">
                <a16:creationId xmlns:a16="http://schemas.microsoft.com/office/drawing/2014/main" id="{5C85DC94-460D-D7AA-36E2-9085878F22E6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093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5B2C-8EF9-C42E-FB23-3CF1A82B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156082"/>
                </a:solidFill>
                <a:effectLst/>
                <a:latin typeface="+mj-lt"/>
                <a:ea typeface="+mj-ea"/>
                <a:cs typeface="+mj-cs"/>
              </a:rPr>
              <a:t>מקורות</a:t>
            </a:r>
            <a:endParaRPr lang="en-US" sz="4800" kern="1200" dirty="0">
              <a:solidFill>
                <a:srgbClr val="15608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46193-845C-9924-0121-7CE34DB73162}"/>
              </a:ext>
            </a:extLst>
          </p:cNvPr>
          <p:cNvSpPr txBox="1"/>
          <p:nvPr/>
        </p:nvSpPr>
        <p:spPr>
          <a:xfrm>
            <a:off x="353693" y="2335629"/>
            <a:ext cx="6209515" cy="40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tx2"/>
                </a:solidFill>
                <a:effectLst/>
              </a:rPr>
              <a:t>Chopra, S., &amp; Meindl, P. (2019). </a:t>
            </a:r>
            <a:r>
              <a:rPr lang="en-US" i="1" dirty="0">
                <a:solidFill>
                  <a:schemeClr val="tx2"/>
                </a:solidFill>
                <a:effectLst/>
              </a:rPr>
              <a:t>Supply Chain Management: Strategy, Planning, and Operation</a:t>
            </a:r>
            <a:r>
              <a:rPr lang="en-US" dirty="0">
                <a:solidFill>
                  <a:schemeClr val="tx2"/>
                </a:solidFill>
                <a:effectLst/>
              </a:rPr>
              <a:t> (7th ed.). Pearson Education.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tx2"/>
                </a:solidFill>
                <a:effectLst/>
              </a:rPr>
              <a:t>Nahmias, S., &amp; Olsen, T.L. (2015). Production and Operations Analysis.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tx2"/>
                </a:solidFill>
                <a:effectLst/>
              </a:rPr>
              <a:t>Silver, E. A., Pyke, D. F., &amp; Thomas, D. J. (2016). </a:t>
            </a:r>
            <a:r>
              <a:rPr lang="en-US" i="1" dirty="0">
                <a:solidFill>
                  <a:schemeClr val="tx2"/>
                </a:solidFill>
                <a:effectLst/>
              </a:rPr>
              <a:t>Inventory and Production Management in Supply Chains.</a:t>
            </a:r>
            <a:r>
              <a:rPr lang="en-US" dirty="0">
                <a:solidFill>
                  <a:schemeClr val="tx2"/>
                </a:solidFill>
                <a:effectLst/>
              </a:rPr>
              <a:t> CRC Press.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tx2"/>
                </a:solidFill>
                <a:effectLst/>
              </a:rPr>
              <a:t>Zipkin, P. H. (2000). </a:t>
            </a:r>
            <a:r>
              <a:rPr lang="en-US" i="1" dirty="0">
                <a:solidFill>
                  <a:schemeClr val="tx2"/>
                </a:solidFill>
                <a:effectLst/>
              </a:rPr>
              <a:t>Foundations of Inventory Management.</a:t>
            </a:r>
            <a:r>
              <a:rPr lang="en-US" dirty="0">
                <a:solidFill>
                  <a:schemeClr val="tx2"/>
                </a:solidFill>
                <a:effectLst/>
              </a:rPr>
              <a:t> McGraw-Hill Education.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tx2"/>
                </a:solidFill>
                <a:effectLst/>
              </a:rPr>
              <a:t>Shapiro, J. F. (2007). </a:t>
            </a:r>
            <a:r>
              <a:rPr lang="en-US" i="1" dirty="0">
                <a:solidFill>
                  <a:schemeClr val="tx2"/>
                </a:solidFill>
                <a:effectLst/>
              </a:rPr>
              <a:t>Modeling the Supply Chain.</a:t>
            </a:r>
            <a:r>
              <a:rPr lang="en-US" dirty="0">
                <a:solidFill>
                  <a:schemeClr val="tx2"/>
                </a:solidFill>
                <a:effectLst/>
              </a:rPr>
              <a:t> Thomson Learning.</a:t>
            </a:r>
          </a:p>
        </p:txBody>
      </p:sp>
      <p:pic>
        <p:nvPicPr>
          <p:cNvPr id="29" name="Graphic 28" descr="Presentation with Org Chart">
            <a:extLst>
              <a:ext uri="{FF2B5EF4-FFF2-40B4-BE49-F238E27FC236}">
                <a16:creationId xmlns:a16="http://schemas.microsoft.com/office/drawing/2014/main" id="{91A58028-FAA5-43AD-09CB-2AF3CAAD9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5" name="Half Frame 4">
            <a:extLst>
              <a:ext uri="{FF2B5EF4-FFF2-40B4-BE49-F238E27FC236}">
                <a16:creationId xmlns:a16="http://schemas.microsoft.com/office/drawing/2014/main" id="{4F07F3FD-9746-02C6-2C81-8629AE687090}"/>
              </a:ext>
            </a:extLst>
          </p:cNvPr>
          <p:cNvSpPr/>
          <p:nvPr/>
        </p:nvSpPr>
        <p:spPr>
          <a:xfrm>
            <a:off x="0" y="0"/>
            <a:ext cx="908720" cy="6923314"/>
          </a:xfrm>
          <a:prstGeom prst="halfFrame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BF94B3-F254-94C6-4305-3FFFC25A9A0D}"/>
              </a:ext>
            </a:extLst>
          </p:cNvPr>
          <p:cNvSpPr txBox="1">
            <a:spLocks/>
          </p:cNvSpPr>
          <p:nvPr/>
        </p:nvSpPr>
        <p:spPr>
          <a:xfrm>
            <a:off x="11597546" y="6356349"/>
            <a:ext cx="4420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26</a:t>
            </a:fld>
            <a:endParaRPr lang="en-IL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961704-D0CD-E1D6-87D7-ACEDAA350536}"/>
              </a:ext>
            </a:extLst>
          </p:cNvPr>
          <p:cNvCxnSpPr>
            <a:cxnSpLocks/>
          </p:cNvCxnSpPr>
          <p:nvPr/>
        </p:nvCxnSpPr>
        <p:spPr>
          <a:xfrm flipV="1">
            <a:off x="7384212" y="832449"/>
            <a:ext cx="0" cy="519310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194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oxes on conveyor belt&#10;&#10;Description automatically generated">
            <a:extLst>
              <a:ext uri="{FF2B5EF4-FFF2-40B4-BE49-F238E27FC236}">
                <a16:creationId xmlns:a16="http://schemas.microsoft.com/office/drawing/2014/main" id="{B3FCCD3D-1D2E-1734-9B47-50063FFE62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25"/>
          <a:stretch/>
        </p:blipFill>
        <p:spPr>
          <a:xfrm>
            <a:off x="3070" y="10"/>
            <a:ext cx="1218893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7397C-6033-5556-1FB8-FD1099B0D1AE}"/>
              </a:ext>
            </a:extLst>
          </p:cNvPr>
          <p:cNvSpPr txBox="1"/>
          <p:nvPr/>
        </p:nvSpPr>
        <p:spPr>
          <a:xfrm>
            <a:off x="3219450" y="2257594"/>
            <a:ext cx="5327650" cy="23779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 rtl="1"/>
            <a:r>
              <a:rPr lang="he-IL" sz="6600" b="1" dirty="0">
                <a:latin typeface="David" panose="020E0502060401010101" pitchFamily="34" charset="-79"/>
                <a:cs typeface="David" panose="020E0502060401010101" pitchFamily="34" charset="-79"/>
              </a:rPr>
              <a:t>תודה רבה </a:t>
            </a:r>
          </a:p>
          <a:p>
            <a:pPr algn="ctr" rtl="1"/>
            <a:r>
              <a:rPr lang="he-IL" sz="6600" b="1" dirty="0">
                <a:latin typeface="David" panose="020E0502060401010101" pitchFamily="34" charset="-79"/>
                <a:cs typeface="David" panose="020E0502060401010101" pitchFamily="34" charset="-79"/>
              </a:rPr>
              <a:t>על ההקשבה!</a:t>
            </a:r>
          </a:p>
          <a:p>
            <a:pPr algn="ctr" rtl="1"/>
            <a:r>
              <a:rPr lang="he-IL" sz="6600" b="1" dirty="0">
                <a:latin typeface="David" panose="020E0502060401010101" pitchFamily="34" charset="-79"/>
                <a:cs typeface="David" panose="020E0502060401010101" pitchFamily="34" charset="-79"/>
              </a:rPr>
              <a:t>שאלות?</a:t>
            </a:r>
            <a:endParaRPr lang="en-IL" sz="66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2" name="תמונה 1" descr="תמונה שמכילה טקסט, גופן, גרפיקה, לוגו&#10;&#10;התיאור נוצר באופן אוטומטי">
            <a:extLst>
              <a:ext uri="{FF2B5EF4-FFF2-40B4-BE49-F238E27FC236}">
                <a16:creationId xmlns:a16="http://schemas.microsoft.com/office/drawing/2014/main" id="{C7DD726B-80AA-5E24-9242-921CF7B5D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66" y="209027"/>
            <a:ext cx="6403590" cy="10863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33503CF-A1B8-726B-F717-4CA00ECC99B2}"/>
              </a:ext>
            </a:extLst>
          </p:cNvPr>
          <p:cNvSpPr txBox="1">
            <a:spLocks/>
          </p:cNvSpPr>
          <p:nvPr/>
        </p:nvSpPr>
        <p:spPr>
          <a:xfrm>
            <a:off x="11597546" y="6356349"/>
            <a:ext cx="4420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27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8358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E791-9B47-2487-AE72-4C084C89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350" y="366689"/>
            <a:ext cx="3374136" cy="5567891"/>
          </a:xfrm>
        </p:spPr>
        <p:txBody>
          <a:bodyPr>
            <a:normAutofit/>
          </a:bodyPr>
          <a:lstStyle/>
          <a:p>
            <a:pPr algn="ctr" rtl="1"/>
            <a:r>
              <a:rPr lang="he-IL" sz="5400" b="1" dirty="0">
                <a:latin typeface="David" panose="020E0502060401010101" pitchFamily="34" charset="-79"/>
                <a:cs typeface="David" panose="020E0502060401010101" pitchFamily="34" charset="-79"/>
              </a:rPr>
              <a:t>שלבי הפרויקט</a:t>
            </a:r>
            <a:endParaRPr lang="en-IL" sz="54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F213CE3-6DFD-EBD8-2A86-E2DF0BF023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743136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Half Frame 2">
            <a:extLst>
              <a:ext uri="{FF2B5EF4-FFF2-40B4-BE49-F238E27FC236}">
                <a16:creationId xmlns:a16="http://schemas.microsoft.com/office/drawing/2014/main" id="{CD210A78-DFC2-B1EC-B046-7AD136AC8AFC}"/>
              </a:ext>
            </a:extLst>
          </p:cNvPr>
          <p:cNvSpPr/>
          <p:nvPr/>
        </p:nvSpPr>
        <p:spPr>
          <a:xfrm>
            <a:off x="0" y="0"/>
            <a:ext cx="908720" cy="6923314"/>
          </a:xfrm>
          <a:prstGeom prst="halfFram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4FD5DC-AC9C-8EF4-5DBB-DE7B8D292870}"/>
              </a:ext>
            </a:extLst>
          </p:cNvPr>
          <p:cNvSpPr txBox="1">
            <a:spLocks/>
          </p:cNvSpPr>
          <p:nvPr/>
        </p:nvSpPr>
        <p:spPr>
          <a:xfrm>
            <a:off x="11695558" y="6356349"/>
            <a:ext cx="34404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>
                <a:latin typeface="David" panose="020E0502060401010101" pitchFamily="34" charset="-79"/>
                <a:cs typeface="David" panose="020E0502060401010101" pitchFamily="34" charset="-79"/>
              </a:rPr>
              <a:pPr/>
              <a:t>3</a:t>
            </a:fld>
            <a:endParaRPr lang="en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4879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610C7-535F-DA8B-0BB2-9AD2F105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A5259A-5C56-9A40-6690-1BBDD7FD39F9}"/>
              </a:ext>
            </a:extLst>
          </p:cNvPr>
          <p:cNvSpPr txBox="1"/>
          <p:nvPr/>
        </p:nvSpPr>
        <p:spPr>
          <a:xfrm>
            <a:off x="6813550" y="252177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 </a:t>
            </a:r>
            <a:endParaRPr lang="en-IL" sz="36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53B23-290B-16C9-253D-D6D368A6BE5F}"/>
              </a:ext>
            </a:extLst>
          </p:cNvPr>
          <p:cNvSpPr txBox="1"/>
          <p:nvPr/>
        </p:nvSpPr>
        <p:spPr>
          <a:xfrm>
            <a:off x="6231720" y="1139808"/>
            <a:ext cx="582456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האתגר המרכזי בניהול מלאי הוא לקבוע באופן מדויק שני פרמטרים קריטיים: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912239-D3D7-51A2-1E88-38A378001B14}"/>
              </a:ext>
            </a:extLst>
          </p:cNvPr>
          <p:cNvSpPr/>
          <p:nvPr/>
        </p:nvSpPr>
        <p:spPr>
          <a:xfrm>
            <a:off x="9435293" y="3392483"/>
            <a:ext cx="2702730" cy="195643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3200" b="1" u="sng" dirty="0">
                <a:latin typeface="David" panose="020E0502060401010101" pitchFamily="34" charset="-79"/>
                <a:cs typeface="David" panose="020E0502060401010101" pitchFamily="34" charset="-79"/>
              </a:rPr>
              <a:t>כמה להזמין? </a:t>
            </a:r>
          </a:p>
          <a:p>
            <a:pPr algn="ctr" rtl="1"/>
            <a:r>
              <a:rPr lang="he-IL" sz="3200" dirty="0">
                <a:latin typeface="David" panose="020E0502060401010101" pitchFamily="34" charset="-79"/>
                <a:cs typeface="David" panose="020E0502060401010101" pitchFamily="34" charset="-79"/>
              </a:rPr>
              <a:t>(כמות ההזמנה האופטימלית) </a:t>
            </a:r>
            <a:r>
              <a:rPr lang="en-GB" sz="3200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Q*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46A22-744E-854D-41D5-6CE5F57D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0" y="898508"/>
            <a:ext cx="5909480" cy="29431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75E46F-B851-2096-52DB-A91DB93F9D2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144000" y="2093915"/>
            <a:ext cx="1642658" cy="1298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7AA9C5-3CBB-1973-CBAB-001E2080E8E8}"/>
              </a:ext>
            </a:extLst>
          </p:cNvPr>
          <p:cNvCxnSpPr>
            <a:cxnSpLocks/>
            <a:stCxn id="7" idx="2"/>
            <a:endCxn id="33" idx="0"/>
          </p:cNvCxnSpPr>
          <p:nvPr/>
        </p:nvCxnSpPr>
        <p:spPr>
          <a:xfrm flipH="1">
            <a:off x="7740247" y="2093915"/>
            <a:ext cx="1403753" cy="1298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159BD92-2796-530D-76C4-0887BED7E3B1}"/>
              </a:ext>
            </a:extLst>
          </p:cNvPr>
          <p:cNvSpPr/>
          <p:nvPr/>
        </p:nvSpPr>
        <p:spPr>
          <a:xfrm>
            <a:off x="6336494" y="3392484"/>
            <a:ext cx="2807505" cy="195643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3200" b="1" u="sng" dirty="0">
                <a:latin typeface="David" panose="020E0502060401010101" pitchFamily="34" charset="-79"/>
                <a:cs typeface="David" panose="020E0502060401010101" pitchFamily="34" charset="-79"/>
              </a:rPr>
              <a:t>מתי להזמין? </a:t>
            </a:r>
          </a:p>
          <a:p>
            <a:pPr algn="ctr" rtl="1"/>
            <a:r>
              <a:rPr lang="he-IL" sz="3200" dirty="0">
                <a:latin typeface="David" panose="020E0502060401010101" pitchFamily="34" charset="-79"/>
                <a:cs typeface="David" panose="020E0502060401010101" pitchFamily="34" charset="-79"/>
              </a:rPr>
              <a:t>(נקודת ההזמנה מחדש)</a:t>
            </a:r>
          </a:p>
          <a:p>
            <a:pPr algn="ctr" rtl="1"/>
            <a:r>
              <a:rPr lang="en-GB" sz="3200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ROP</a:t>
            </a:r>
          </a:p>
        </p:txBody>
      </p:sp>
      <p:sp>
        <p:nvSpPr>
          <p:cNvPr id="96" name="Slide Number Placeholder 5">
            <a:extLst>
              <a:ext uri="{FF2B5EF4-FFF2-40B4-BE49-F238E27FC236}">
                <a16:creationId xmlns:a16="http://schemas.microsoft.com/office/drawing/2014/main" id="{6116AE0A-3421-D9C8-5EC9-C21839B6CE2E}"/>
              </a:ext>
            </a:extLst>
          </p:cNvPr>
          <p:cNvSpPr txBox="1">
            <a:spLocks/>
          </p:cNvSpPr>
          <p:nvPr/>
        </p:nvSpPr>
        <p:spPr>
          <a:xfrm>
            <a:off x="11695558" y="6356349"/>
            <a:ext cx="34404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4</a:t>
            </a:fld>
            <a:endParaRPr lang="en-IL" dirty="0"/>
          </a:p>
        </p:txBody>
      </p:sp>
      <p:sp>
        <p:nvSpPr>
          <p:cNvPr id="97" name="Google Shape;175;p19">
            <a:extLst>
              <a:ext uri="{FF2B5EF4-FFF2-40B4-BE49-F238E27FC236}">
                <a16:creationId xmlns:a16="http://schemas.microsoft.com/office/drawing/2014/main" id="{DD97916D-B4C5-208E-5024-1349E5B16334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98" name="מלבן: פינות מעוגלות 6">
            <a:extLst>
              <a:ext uri="{FF2B5EF4-FFF2-40B4-BE49-F238E27FC236}">
                <a16:creationId xmlns:a16="http://schemas.microsoft.com/office/drawing/2014/main" id="{41966C22-9213-2BFD-CCD1-6AC7D6DEB44B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99" name="מחבר חץ ישר 8">
            <a:extLst>
              <a:ext uri="{FF2B5EF4-FFF2-40B4-BE49-F238E27FC236}">
                <a16:creationId xmlns:a16="http://schemas.microsoft.com/office/drawing/2014/main" id="{E2D0C8E7-23F2-9AF9-CDBF-398110F90E5C}"/>
              </a:ext>
            </a:extLst>
          </p:cNvPr>
          <p:cNvCxnSpPr>
            <a:cxnSpLocks/>
            <a:stCxn id="98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מלבן: פינות מעוגלות 10">
            <a:extLst>
              <a:ext uri="{FF2B5EF4-FFF2-40B4-BE49-F238E27FC236}">
                <a16:creationId xmlns:a16="http://schemas.microsoft.com/office/drawing/2014/main" id="{B1924AB9-1CA2-16AE-B058-A1B50ABA46B0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1" name="Google Shape;175;p19">
            <a:extLst>
              <a:ext uri="{FF2B5EF4-FFF2-40B4-BE49-F238E27FC236}">
                <a16:creationId xmlns:a16="http://schemas.microsoft.com/office/drawing/2014/main" id="{37F2887B-BD10-E459-B12D-79CA38C3CB10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102" name="מלבן: פינות מעוגלות 14">
            <a:extLst>
              <a:ext uri="{FF2B5EF4-FFF2-40B4-BE49-F238E27FC236}">
                <a16:creationId xmlns:a16="http://schemas.microsoft.com/office/drawing/2014/main" id="{5F4DC056-0EA0-81F7-2AC1-5D42E6640BCA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3" name="Google Shape;175;p19">
            <a:extLst>
              <a:ext uri="{FF2B5EF4-FFF2-40B4-BE49-F238E27FC236}">
                <a16:creationId xmlns:a16="http://schemas.microsoft.com/office/drawing/2014/main" id="{3ABB930C-F2E4-65A8-D5B8-5BF3D7EE1708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104" name="מלבן: פינות מעוגלות 17">
            <a:extLst>
              <a:ext uri="{FF2B5EF4-FFF2-40B4-BE49-F238E27FC236}">
                <a16:creationId xmlns:a16="http://schemas.microsoft.com/office/drawing/2014/main" id="{C443FD37-EA31-B21A-792C-860648EC56D3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5" name="Google Shape;175;p19">
            <a:extLst>
              <a:ext uri="{FF2B5EF4-FFF2-40B4-BE49-F238E27FC236}">
                <a16:creationId xmlns:a16="http://schemas.microsoft.com/office/drawing/2014/main" id="{BF648037-F6D5-312C-D912-A57749ADF620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106" name="מלבן: פינות מעוגלות 20">
            <a:extLst>
              <a:ext uri="{FF2B5EF4-FFF2-40B4-BE49-F238E27FC236}">
                <a16:creationId xmlns:a16="http://schemas.microsoft.com/office/drawing/2014/main" id="{FE1418C1-FEED-28E8-D7CD-57B5AC483993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7" name="Google Shape;175;p19">
            <a:extLst>
              <a:ext uri="{FF2B5EF4-FFF2-40B4-BE49-F238E27FC236}">
                <a16:creationId xmlns:a16="http://schemas.microsoft.com/office/drawing/2014/main" id="{59180618-CE95-159D-E06F-68ABBF417E28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108" name="מלבן: פינות מעוגלות 23">
            <a:extLst>
              <a:ext uri="{FF2B5EF4-FFF2-40B4-BE49-F238E27FC236}">
                <a16:creationId xmlns:a16="http://schemas.microsoft.com/office/drawing/2014/main" id="{486FA115-0D64-294D-15E7-D07A0AE9A114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9" name="Google Shape;175;p19">
            <a:extLst>
              <a:ext uri="{FF2B5EF4-FFF2-40B4-BE49-F238E27FC236}">
                <a16:creationId xmlns:a16="http://schemas.microsoft.com/office/drawing/2014/main" id="{E9E8C6E5-D243-940F-846D-7E4574FF1FD4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110" name="מלבן: פינות מעוגלות 17">
            <a:extLst>
              <a:ext uri="{FF2B5EF4-FFF2-40B4-BE49-F238E27FC236}">
                <a16:creationId xmlns:a16="http://schemas.microsoft.com/office/drawing/2014/main" id="{4D009E84-8407-33F7-F6E3-E4530CFFDAB2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1" name="Google Shape;175;p19">
            <a:extLst>
              <a:ext uri="{FF2B5EF4-FFF2-40B4-BE49-F238E27FC236}">
                <a16:creationId xmlns:a16="http://schemas.microsoft.com/office/drawing/2014/main" id="{8459AE07-C48D-18C3-3C51-BC33FCDE050D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112" name="מלבן: פינות מעוגלות 17">
            <a:extLst>
              <a:ext uri="{FF2B5EF4-FFF2-40B4-BE49-F238E27FC236}">
                <a16:creationId xmlns:a16="http://schemas.microsoft.com/office/drawing/2014/main" id="{7859D1B8-0780-FAA4-F4A8-FF7720E07507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3" name="Google Shape;175;p19">
            <a:extLst>
              <a:ext uri="{FF2B5EF4-FFF2-40B4-BE49-F238E27FC236}">
                <a16:creationId xmlns:a16="http://schemas.microsoft.com/office/drawing/2014/main" id="{F75275D4-3EF6-7D5C-87F6-365EA46069D6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114" name="מחבר חץ ישר 8">
            <a:extLst>
              <a:ext uri="{FF2B5EF4-FFF2-40B4-BE49-F238E27FC236}">
                <a16:creationId xmlns:a16="http://schemas.microsoft.com/office/drawing/2014/main" id="{5AB4D26A-32FF-4FD4-DA49-9EA68522361A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מחבר חץ ישר 8">
            <a:extLst>
              <a:ext uri="{FF2B5EF4-FFF2-40B4-BE49-F238E27FC236}">
                <a16:creationId xmlns:a16="http://schemas.microsoft.com/office/drawing/2014/main" id="{2B9527CB-9AE3-182C-1B71-1BC01A964A13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מחבר חץ ישר 8">
            <a:extLst>
              <a:ext uri="{FF2B5EF4-FFF2-40B4-BE49-F238E27FC236}">
                <a16:creationId xmlns:a16="http://schemas.microsoft.com/office/drawing/2014/main" id="{704C58F7-577B-0651-14CA-DD0A9E123F2A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מחבר חץ ישר 8">
            <a:extLst>
              <a:ext uri="{FF2B5EF4-FFF2-40B4-BE49-F238E27FC236}">
                <a16:creationId xmlns:a16="http://schemas.microsoft.com/office/drawing/2014/main" id="{D1436880-2326-1727-D62E-7F8B98F07DFA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מחבר חץ ישר 8">
            <a:extLst>
              <a:ext uri="{FF2B5EF4-FFF2-40B4-BE49-F238E27FC236}">
                <a16:creationId xmlns:a16="http://schemas.microsoft.com/office/drawing/2014/main" id="{89B1ACDE-7C8E-4BB6-312C-4F51303EA6A6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מחבר חץ ישר 8">
            <a:extLst>
              <a:ext uri="{FF2B5EF4-FFF2-40B4-BE49-F238E27FC236}">
                <a16:creationId xmlns:a16="http://schemas.microsoft.com/office/drawing/2014/main" id="{15A3EC80-46DE-70E8-29D7-C4571EF1C1C7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30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409E-3EC8-C090-4CCB-3CE19EB7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9745B-620B-76BD-F3EF-4B63A9C7B11B}"/>
              </a:ext>
            </a:extLst>
          </p:cNvPr>
          <p:cNvSpPr txBox="1"/>
          <p:nvPr/>
        </p:nvSpPr>
        <p:spPr>
          <a:xfrm>
            <a:off x="6813550" y="252177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 </a:t>
            </a:r>
            <a:endParaRPr lang="en-IL" sz="36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CBECB-5A7A-27F5-6BB9-D2A4A826FC86}"/>
              </a:ext>
            </a:extLst>
          </p:cNvPr>
          <p:cNvSpPr txBox="1"/>
          <p:nvPr/>
        </p:nvSpPr>
        <p:spPr>
          <a:xfrm>
            <a:off x="6428570" y="1139808"/>
            <a:ext cx="530623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טעויות בקביעת הפרמטרים  </a:t>
            </a:r>
            <a:r>
              <a:rPr lang="en-GB" sz="2800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Q*</a:t>
            </a:r>
            <a:r>
              <a:rPr lang="he-IL" sz="2800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, </a:t>
            </a:r>
            <a:r>
              <a:rPr lang="en-GB" sz="2800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ROP</a:t>
            </a:r>
          </a:p>
          <a:p>
            <a:pPr algn="ctr" rtl="1">
              <a:buNone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גורמות ל: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8B25EA-110C-FFD4-27DA-A88A2D58C3E2}"/>
              </a:ext>
            </a:extLst>
          </p:cNvPr>
          <p:cNvSpPr/>
          <p:nvPr/>
        </p:nvSpPr>
        <p:spPr>
          <a:xfrm>
            <a:off x="9353550" y="3392485"/>
            <a:ext cx="2702730" cy="195643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400" b="1" u="sng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מלאי עודף</a:t>
            </a:r>
            <a:endParaRPr lang="he-IL" sz="2400" u="sng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 בזבוז משאבים, עלויות אחסנה גבוהות ופגיעה ברווחיות</a:t>
            </a:r>
            <a:endParaRPr lang="en-GB" sz="2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6E86E1-2F99-630E-F778-52CD04E15AF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081685" y="2093915"/>
            <a:ext cx="1623230" cy="1298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A42BD5-00EB-14ED-FE98-B66E99C8C2CA}"/>
              </a:ext>
            </a:extLst>
          </p:cNvPr>
          <p:cNvCxnSpPr>
            <a:cxnSpLocks/>
            <a:stCxn id="7" idx="2"/>
            <a:endCxn id="33" idx="0"/>
          </p:cNvCxnSpPr>
          <p:nvPr/>
        </p:nvCxnSpPr>
        <p:spPr>
          <a:xfrm flipH="1">
            <a:off x="7740247" y="2093915"/>
            <a:ext cx="1341438" cy="1298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A7C81E1-B29F-3E91-E882-AD1159CB0819}"/>
              </a:ext>
            </a:extLst>
          </p:cNvPr>
          <p:cNvSpPr/>
          <p:nvPr/>
        </p:nvSpPr>
        <p:spPr>
          <a:xfrm>
            <a:off x="6336494" y="3392484"/>
            <a:ext cx="2807505" cy="195643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400" b="1" u="sng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חוסרים במלאי</a:t>
            </a:r>
          </a:p>
          <a:p>
            <a:pPr algn="ctr" rtl="1"/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פגיעה בשביעות רצון הלקוחות</a:t>
            </a:r>
          </a:p>
          <a:p>
            <a:pPr algn="ctr" rtl="1"/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 ואובדן הכנסות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B22DD-E9F8-13B9-0E43-FE5DC1434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0" y="898508"/>
            <a:ext cx="5909480" cy="4581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4FADD955-A95C-9890-CA24-B818514D7CD7}"/>
              </a:ext>
            </a:extLst>
          </p:cNvPr>
          <p:cNvSpPr txBox="1">
            <a:spLocks/>
          </p:cNvSpPr>
          <p:nvPr/>
        </p:nvSpPr>
        <p:spPr>
          <a:xfrm>
            <a:off x="11695558" y="6356349"/>
            <a:ext cx="34404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5</a:t>
            </a:fld>
            <a:endParaRPr lang="en-IL" dirty="0"/>
          </a:p>
        </p:txBody>
      </p:sp>
      <p:sp>
        <p:nvSpPr>
          <p:cNvPr id="51" name="Google Shape;175;p19">
            <a:extLst>
              <a:ext uri="{FF2B5EF4-FFF2-40B4-BE49-F238E27FC236}">
                <a16:creationId xmlns:a16="http://schemas.microsoft.com/office/drawing/2014/main" id="{81BC8596-FB30-4DFA-751B-D9CE0F207D79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52" name="מלבן: פינות מעוגלות 6">
            <a:extLst>
              <a:ext uri="{FF2B5EF4-FFF2-40B4-BE49-F238E27FC236}">
                <a16:creationId xmlns:a16="http://schemas.microsoft.com/office/drawing/2014/main" id="{EF9D670C-0B57-0D5D-E61C-39B3F1EA1044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53" name="מחבר חץ ישר 8">
            <a:extLst>
              <a:ext uri="{FF2B5EF4-FFF2-40B4-BE49-F238E27FC236}">
                <a16:creationId xmlns:a16="http://schemas.microsoft.com/office/drawing/2014/main" id="{2FF50361-0025-8631-46D2-948701F2D6F1}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מלבן: פינות מעוגלות 10">
            <a:extLst>
              <a:ext uri="{FF2B5EF4-FFF2-40B4-BE49-F238E27FC236}">
                <a16:creationId xmlns:a16="http://schemas.microsoft.com/office/drawing/2014/main" id="{9DA7E41D-3F7A-EF81-CD64-5BDAE7F9295C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5" name="Google Shape;175;p19">
            <a:extLst>
              <a:ext uri="{FF2B5EF4-FFF2-40B4-BE49-F238E27FC236}">
                <a16:creationId xmlns:a16="http://schemas.microsoft.com/office/drawing/2014/main" id="{12E2577E-407A-ED5D-F8AB-3DE06CA664A6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56" name="מלבן: פינות מעוגלות 14">
            <a:extLst>
              <a:ext uri="{FF2B5EF4-FFF2-40B4-BE49-F238E27FC236}">
                <a16:creationId xmlns:a16="http://schemas.microsoft.com/office/drawing/2014/main" id="{AE0BF3FF-988C-9AAB-49B1-B9A3865EACF2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Google Shape;175;p19">
            <a:extLst>
              <a:ext uri="{FF2B5EF4-FFF2-40B4-BE49-F238E27FC236}">
                <a16:creationId xmlns:a16="http://schemas.microsoft.com/office/drawing/2014/main" id="{234748C0-92D4-3EE1-6DA7-651DE0C80115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58" name="מלבן: פינות מעוגלות 17">
            <a:extLst>
              <a:ext uri="{FF2B5EF4-FFF2-40B4-BE49-F238E27FC236}">
                <a16:creationId xmlns:a16="http://schemas.microsoft.com/office/drawing/2014/main" id="{AB962DDE-F4FE-CFF0-9EB4-0C3744077A19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9" name="Google Shape;175;p19">
            <a:extLst>
              <a:ext uri="{FF2B5EF4-FFF2-40B4-BE49-F238E27FC236}">
                <a16:creationId xmlns:a16="http://schemas.microsoft.com/office/drawing/2014/main" id="{A5437D7A-42D7-D125-1691-1376755C3785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60" name="מלבן: פינות מעוגלות 20">
            <a:extLst>
              <a:ext uri="{FF2B5EF4-FFF2-40B4-BE49-F238E27FC236}">
                <a16:creationId xmlns:a16="http://schemas.microsoft.com/office/drawing/2014/main" id="{78584D6E-C77E-21D9-393A-411E4FCE7DF5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Google Shape;175;p19">
            <a:extLst>
              <a:ext uri="{FF2B5EF4-FFF2-40B4-BE49-F238E27FC236}">
                <a16:creationId xmlns:a16="http://schemas.microsoft.com/office/drawing/2014/main" id="{0E7114F1-7921-EC02-9736-B4FCB19E87CE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62" name="מלבן: פינות מעוגלות 23">
            <a:extLst>
              <a:ext uri="{FF2B5EF4-FFF2-40B4-BE49-F238E27FC236}">
                <a16:creationId xmlns:a16="http://schemas.microsoft.com/office/drawing/2014/main" id="{26C24F1F-96F0-3E93-E70D-1A54CA78BC74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Google Shape;175;p19">
            <a:extLst>
              <a:ext uri="{FF2B5EF4-FFF2-40B4-BE49-F238E27FC236}">
                <a16:creationId xmlns:a16="http://schemas.microsoft.com/office/drawing/2014/main" id="{746A7541-B2E1-9615-9102-A028D1D7F8AF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64" name="מלבן: פינות מעוגלות 17">
            <a:extLst>
              <a:ext uri="{FF2B5EF4-FFF2-40B4-BE49-F238E27FC236}">
                <a16:creationId xmlns:a16="http://schemas.microsoft.com/office/drawing/2014/main" id="{5B958E17-5A59-2C3E-5600-3995EAB11CE1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5" name="Google Shape;175;p19">
            <a:extLst>
              <a:ext uri="{FF2B5EF4-FFF2-40B4-BE49-F238E27FC236}">
                <a16:creationId xmlns:a16="http://schemas.microsoft.com/office/drawing/2014/main" id="{F23394A6-2F0F-EE1D-45B5-D61605A369DA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66" name="מלבן: פינות מעוגלות 17">
            <a:extLst>
              <a:ext uri="{FF2B5EF4-FFF2-40B4-BE49-F238E27FC236}">
                <a16:creationId xmlns:a16="http://schemas.microsoft.com/office/drawing/2014/main" id="{D355DBCD-6B62-E119-4BFD-AB71EDC82720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7" name="Google Shape;175;p19">
            <a:extLst>
              <a:ext uri="{FF2B5EF4-FFF2-40B4-BE49-F238E27FC236}">
                <a16:creationId xmlns:a16="http://schemas.microsoft.com/office/drawing/2014/main" id="{ABE3D812-CE3C-397A-DD85-A88CF3D4AA4A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68" name="מחבר חץ ישר 8">
            <a:extLst>
              <a:ext uri="{FF2B5EF4-FFF2-40B4-BE49-F238E27FC236}">
                <a16:creationId xmlns:a16="http://schemas.microsoft.com/office/drawing/2014/main" id="{D82828DA-05A9-5C0D-9B22-3E749B990D41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מחבר חץ ישר 8">
            <a:extLst>
              <a:ext uri="{FF2B5EF4-FFF2-40B4-BE49-F238E27FC236}">
                <a16:creationId xmlns:a16="http://schemas.microsoft.com/office/drawing/2014/main" id="{EFEABD1F-C8D4-6807-1582-B8B8BB1C929F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מחבר חץ ישר 8">
            <a:extLst>
              <a:ext uri="{FF2B5EF4-FFF2-40B4-BE49-F238E27FC236}">
                <a16:creationId xmlns:a16="http://schemas.microsoft.com/office/drawing/2014/main" id="{FF73907B-5295-A80E-178D-96D2E7942442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מחבר חץ ישר 8">
            <a:extLst>
              <a:ext uri="{FF2B5EF4-FFF2-40B4-BE49-F238E27FC236}">
                <a16:creationId xmlns:a16="http://schemas.microsoft.com/office/drawing/2014/main" id="{45B9707D-E0A5-0B42-50C2-F662E6922107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מחבר חץ ישר 8">
            <a:extLst>
              <a:ext uri="{FF2B5EF4-FFF2-40B4-BE49-F238E27FC236}">
                <a16:creationId xmlns:a16="http://schemas.microsoft.com/office/drawing/2014/main" id="{CE6EA755-99AD-65EB-9163-0BFD86786022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מחבר חץ ישר 8">
            <a:extLst>
              <a:ext uri="{FF2B5EF4-FFF2-40B4-BE49-F238E27FC236}">
                <a16:creationId xmlns:a16="http://schemas.microsoft.com/office/drawing/2014/main" id="{D07C3AB8-2105-37C8-40E3-5A17AD9BEF0F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6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D19DF65-AE58-A695-A016-B0A071504A98}"/>
              </a:ext>
            </a:extLst>
          </p:cNvPr>
          <p:cNvGrpSpPr/>
          <p:nvPr/>
        </p:nvGrpSpPr>
        <p:grpSpPr>
          <a:xfrm>
            <a:off x="618680" y="4492477"/>
            <a:ext cx="10954640" cy="1333367"/>
            <a:chOff x="216568" y="3005136"/>
            <a:chExt cx="7796463" cy="1333367"/>
          </a:xfrm>
          <a:noFill/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CF39D597-3CBC-624A-B7E3-5A724A9B7F0A}"/>
                </a:ext>
              </a:extLst>
            </p:cNvPr>
            <p:cNvSpPr/>
            <p:nvPr/>
          </p:nvSpPr>
          <p:spPr>
            <a:xfrm>
              <a:off x="216568" y="3005136"/>
              <a:ext cx="7796463" cy="1331185"/>
            </a:xfrm>
            <a:custGeom>
              <a:avLst/>
              <a:gdLst/>
              <a:ahLst/>
              <a:cxnLst/>
              <a:rect l="0" t="0" r="0" b="0"/>
              <a:pathLst>
                <a:path w="7796463" h="1331185">
                  <a:moveTo>
                    <a:pt x="6930189" y="351673"/>
                  </a:moveTo>
                  <a:cubicBezTo>
                    <a:pt x="6930189" y="351673"/>
                    <a:pt x="6973160" y="286303"/>
                    <a:pt x="7018666" y="225785"/>
                  </a:cubicBezTo>
                  <a:cubicBezTo>
                    <a:pt x="7278783" y="177909"/>
                    <a:pt x="7538836" y="117147"/>
                    <a:pt x="7796463" y="41607"/>
                  </a:cubicBezTo>
                  <a:lnTo>
                    <a:pt x="7796463" y="1187636"/>
                  </a:lnTo>
                  <a:cubicBezTo>
                    <a:pt x="7445405" y="1287032"/>
                    <a:pt x="7081254" y="1324246"/>
                    <a:pt x="6713621" y="1326159"/>
                  </a:cubicBezTo>
                  <a:cubicBezTo>
                    <a:pt x="5748619" y="1331185"/>
                    <a:pt x="4759524" y="1076519"/>
                    <a:pt x="3919716" y="860285"/>
                  </a:cubicBezTo>
                  <a:cubicBezTo>
                    <a:pt x="3554772" y="766321"/>
                    <a:pt x="3218017" y="679615"/>
                    <a:pt x="2923673" y="624630"/>
                  </a:cubicBezTo>
                  <a:cubicBezTo>
                    <a:pt x="1583656" y="374308"/>
                    <a:pt x="794084" y="392276"/>
                    <a:pt x="0" y="928478"/>
                  </a:cubicBezTo>
                  <a:lnTo>
                    <a:pt x="0" y="532146"/>
                  </a:lnTo>
                  <a:cubicBezTo>
                    <a:pt x="255704" y="382276"/>
                    <a:pt x="519572" y="257647"/>
                    <a:pt x="815769" y="169656"/>
                  </a:cubicBezTo>
                  <a:cubicBezTo>
                    <a:pt x="844615" y="210432"/>
                    <a:pt x="866273" y="243389"/>
                    <a:pt x="866273" y="243389"/>
                  </a:cubicBezTo>
                  <a:cubicBezTo>
                    <a:pt x="866273" y="243389"/>
                    <a:pt x="901400" y="189953"/>
                    <a:pt x="941765" y="134979"/>
                  </a:cubicBezTo>
                  <a:cubicBezTo>
                    <a:pt x="1328358" y="36920"/>
                    <a:pt x="1772044" y="0"/>
                    <a:pt x="2321694" y="47265"/>
                  </a:cubicBezTo>
                  <a:cubicBezTo>
                    <a:pt x="2355416" y="94265"/>
                    <a:pt x="2382252" y="135105"/>
                    <a:pt x="2382252" y="135105"/>
                  </a:cubicBezTo>
                  <a:cubicBezTo>
                    <a:pt x="2382252" y="135105"/>
                    <a:pt x="2405100" y="100349"/>
                    <a:pt x="2435113" y="58061"/>
                  </a:cubicBezTo>
                  <a:cubicBezTo>
                    <a:pt x="2646709" y="80112"/>
                    <a:pt x="2873673" y="114220"/>
                    <a:pt x="3118585" y="161603"/>
                  </a:cubicBezTo>
                  <a:cubicBezTo>
                    <a:pt x="3344763" y="205362"/>
                    <a:pt x="3589405" y="245560"/>
                    <a:pt x="3848456" y="278974"/>
                  </a:cubicBezTo>
                  <a:cubicBezTo>
                    <a:pt x="3876935" y="319271"/>
                    <a:pt x="3898231" y="351673"/>
                    <a:pt x="3898231" y="351673"/>
                  </a:cubicBezTo>
                  <a:cubicBezTo>
                    <a:pt x="3898231" y="351673"/>
                    <a:pt x="3915611" y="325234"/>
                    <a:pt x="3939975" y="290418"/>
                  </a:cubicBezTo>
                  <a:cubicBezTo>
                    <a:pt x="4379049" y="343603"/>
                    <a:pt x="4857187" y="376734"/>
                    <a:pt x="5355511" y="374709"/>
                  </a:cubicBezTo>
                  <a:cubicBezTo>
                    <a:pt x="5388357" y="420609"/>
                    <a:pt x="5414210" y="459957"/>
                    <a:pt x="5414210" y="459957"/>
                  </a:cubicBezTo>
                  <a:cubicBezTo>
                    <a:pt x="5414210" y="459957"/>
                    <a:pt x="5440505" y="419955"/>
                    <a:pt x="5473739" y="373566"/>
                  </a:cubicBezTo>
                  <a:cubicBezTo>
                    <a:pt x="5925871" y="366657"/>
                    <a:pt x="6393199" y="330192"/>
                    <a:pt x="6861889" y="253099"/>
                  </a:cubicBezTo>
                  <a:cubicBezTo>
                    <a:pt x="6899148" y="304435"/>
                    <a:pt x="6930189" y="351673"/>
                    <a:pt x="6930189" y="351673"/>
                  </a:cubicBezTo>
                  <a:close/>
                </a:path>
              </a:pathLst>
            </a:custGeom>
            <a:grpFill/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Rounded Rectangle 2">
              <a:extLst>
                <a:ext uri="{FF2B5EF4-FFF2-40B4-BE49-F238E27FC236}">
                  <a16:creationId xmlns:a16="http://schemas.microsoft.com/office/drawing/2014/main" id="{E2FA3A5A-69EB-4659-AEF6-78BA153418E8}"/>
                </a:ext>
              </a:extLst>
            </p:cNvPr>
            <p:cNvSpPr/>
            <p:nvPr/>
          </p:nvSpPr>
          <p:spPr>
            <a:xfrm>
              <a:off x="216568" y="3005136"/>
              <a:ext cx="7796463" cy="1333367"/>
            </a:xfrm>
            <a:custGeom>
              <a:avLst/>
              <a:gdLst/>
              <a:ahLst/>
              <a:cxnLst/>
              <a:rect l="0" t="0" r="0" b="0"/>
              <a:pathLst>
                <a:path w="7796463" h="1333367">
                  <a:moveTo>
                    <a:pt x="0" y="928477"/>
                  </a:moveTo>
                  <a:cubicBezTo>
                    <a:pt x="794084" y="392276"/>
                    <a:pt x="1583656" y="374307"/>
                    <a:pt x="2923673" y="624630"/>
                  </a:cubicBezTo>
                  <a:cubicBezTo>
                    <a:pt x="3895360" y="806147"/>
                    <a:pt x="5329272" y="1333367"/>
                    <a:pt x="6713621" y="1326158"/>
                  </a:cubicBezTo>
                  <a:cubicBezTo>
                    <a:pt x="7081259" y="1324243"/>
                    <a:pt x="7445402" y="1287029"/>
                    <a:pt x="7796463" y="1187639"/>
                  </a:cubicBezTo>
                  <a:moveTo>
                    <a:pt x="7480446" y="649899"/>
                  </a:moveTo>
                  <a:lnTo>
                    <a:pt x="7242953" y="694979"/>
                  </a:lnTo>
                  <a:moveTo>
                    <a:pt x="7039208" y="724260"/>
                  </a:moveTo>
                  <a:lnTo>
                    <a:pt x="6798815" y="749079"/>
                  </a:lnTo>
                  <a:moveTo>
                    <a:pt x="6351846" y="771389"/>
                  </a:moveTo>
                  <a:lnTo>
                    <a:pt x="6593486" y="762885"/>
                  </a:lnTo>
                  <a:moveTo>
                    <a:pt x="5904340" y="767958"/>
                  </a:moveTo>
                  <a:lnTo>
                    <a:pt x="6146148" y="772695"/>
                  </a:lnTo>
                  <a:moveTo>
                    <a:pt x="5457489" y="743540"/>
                  </a:moveTo>
                  <a:lnTo>
                    <a:pt x="5698814" y="759093"/>
                  </a:lnTo>
                  <a:moveTo>
                    <a:pt x="5252539" y="726348"/>
                  </a:moveTo>
                  <a:lnTo>
                    <a:pt x="5011859" y="701912"/>
                  </a:lnTo>
                  <a:moveTo>
                    <a:pt x="4567858" y="646205"/>
                  </a:moveTo>
                  <a:lnTo>
                    <a:pt x="4807568" y="677884"/>
                  </a:lnTo>
                  <a:moveTo>
                    <a:pt x="4125518" y="579140"/>
                  </a:moveTo>
                  <a:lnTo>
                    <a:pt x="4364150" y="616605"/>
                  </a:lnTo>
                  <a:moveTo>
                    <a:pt x="3684462" y="503288"/>
                  </a:moveTo>
                  <a:lnTo>
                    <a:pt x="3922286" y="545142"/>
                  </a:lnTo>
                  <a:moveTo>
                    <a:pt x="3244077" y="421542"/>
                  </a:moveTo>
                  <a:lnTo>
                    <a:pt x="3481729" y="466188"/>
                  </a:lnTo>
                  <a:moveTo>
                    <a:pt x="2808564" y="339747"/>
                  </a:moveTo>
                  <a:lnTo>
                    <a:pt x="3042302" y="383185"/>
                  </a:lnTo>
                  <a:moveTo>
                    <a:pt x="2613376" y="307885"/>
                  </a:moveTo>
                  <a:lnTo>
                    <a:pt x="2381695" y="276748"/>
                  </a:lnTo>
                  <a:moveTo>
                    <a:pt x="1951885" y="241823"/>
                  </a:moveTo>
                  <a:lnTo>
                    <a:pt x="2185080" y="256769"/>
                  </a:lnTo>
                  <a:moveTo>
                    <a:pt x="1754419" y="237573"/>
                  </a:moveTo>
                  <a:lnTo>
                    <a:pt x="1520695" y="243884"/>
                  </a:lnTo>
                  <a:moveTo>
                    <a:pt x="1092471" y="293024"/>
                  </a:moveTo>
                  <a:lnTo>
                    <a:pt x="1323689" y="259967"/>
                  </a:lnTo>
                  <a:moveTo>
                    <a:pt x="899016" y="333783"/>
                  </a:moveTo>
                  <a:lnTo>
                    <a:pt x="674306" y="397733"/>
                  </a:lnTo>
                  <a:moveTo>
                    <a:pt x="488578" y="465249"/>
                  </a:moveTo>
                  <a:lnTo>
                    <a:pt x="275171" y="560441"/>
                  </a:lnTo>
                  <a:moveTo>
                    <a:pt x="100607" y="653043"/>
                  </a:moveTo>
                  <a:lnTo>
                    <a:pt x="0" y="712794"/>
                  </a:lnTo>
                  <a:moveTo>
                    <a:pt x="7796463" y="568116"/>
                  </a:moveTo>
                  <a:lnTo>
                    <a:pt x="7680376" y="601433"/>
                  </a:lnTo>
                  <a:moveTo>
                    <a:pt x="6861889" y="253099"/>
                  </a:moveTo>
                  <a:cubicBezTo>
                    <a:pt x="6393202" y="330192"/>
                    <a:pt x="5925870" y="366657"/>
                    <a:pt x="5473741" y="373566"/>
                  </a:cubicBezTo>
                  <a:moveTo>
                    <a:pt x="5355512" y="374709"/>
                  </a:moveTo>
                  <a:cubicBezTo>
                    <a:pt x="4857186" y="376734"/>
                    <a:pt x="4379045" y="343603"/>
                    <a:pt x="3939970" y="290418"/>
                  </a:cubicBezTo>
                  <a:moveTo>
                    <a:pt x="2435117" y="58061"/>
                  </a:moveTo>
                  <a:cubicBezTo>
                    <a:pt x="2646713" y="80112"/>
                    <a:pt x="2873677" y="114220"/>
                    <a:pt x="3118585" y="161603"/>
                  </a:cubicBezTo>
                  <a:cubicBezTo>
                    <a:pt x="3344767" y="205362"/>
                    <a:pt x="3589401" y="245560"/>
                    <a:pt x="3848457" y="278974"/>
                  </a:cubicBezTo>
                  <a:moveTo>
                    <a:pt x="941769" y="134979"/>
                  </a:moveTo>
                  <a:cubicBezTo>
                    <a:pt x="1328359" y="36920"/>
                    <a:pt x="1772045" y="0"/>
                    <a:pt x="2321698" y="47265"/>
                  </a:cubicBezTo>
                  <a:moveTo>
                    <a:pt x="0" y="532146"/>
                  </a:moveTo>
                  <a:cubicBezTo>
                    <a:pt x="255704" y="382276"/>
                    <a:pt x="519573" y="257647"/>
                    <a:pt x="815769" y="169656"/>
                  </a:cubicBezTo>
                  <a:moveTo>
                    <a:pt x="7796463" y="41607"/>
                  </a:moveTo>
                  <a:cubicBezTo>
                    <a:pt x="7538833" y="117147"/>
                    <a:pt x="7278780" y="177909"/>
                    <a:pt x="7018670" y="225785"/>
                  </a:cubicBezTo>
                </a:path>
              </a:pathLst>
            </a:custGeom>
            <a:grpFill/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B3BE4C-6DDE-AF58-A53A-A0A7B5D28A13}"/>
              </a:ext>
            </a:extLst>
          </p:cNvPr>
          <p:cNvGrpSpPr/>
          <p:nvPr/>
        </p:nvGrpSpPr>
        <p:grpSpPr>
          <a:xfrm>
            <a:off x="1408101" y="3398583"/>
            <a:ext cx="866273" cy="1082842"/>
            <a:chOff x="649705" y="2165684"/>
            <a:chExt cx="866273" cy="1082842"/>
          </a:xfrm>
        </p:grpSpPr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F12B0E42-33E8-39F5-7777-E557F6E32A26}"/>
                </a:ext>
              </a:extLst>
            </p:cNvPr>
            <p:cNvSpPr/>
            <p:nvPr/>
          </p:nvSpPr>
          <p:spPr>
            <a:xfrm>
              <a:off x="649705" y="2165684"/>
              <a:ext cx="866273" cy="1082842"/>
            </a:xfrm>
            <a:custGeom>
              <a:avLst/>
              <a:gdLst/>
              <a:ahLst/>
              <a:cxnLst/>
              <a:rect l="0" t="0" r="0" b="0"/>
              <a:pathLst>
                <a:path w="866273" h="1082842">
                  <a:moveTo>
                    <a:pt x="433136" y="0"/>
                  </a:moveTo>
                  <a:cubicBezTo>
                    <a:pt x="672343" y="0"/>
                    <a:pt x="866273" y="194240"/>
                    <a:pt x="866273" y="433830"/>
                  </a:cubicBezTo>
                  <a:cubicBezTo>
                    <a:pt x="866273" y="625005"/>
                    <a:pt x="740086" y="751511"/>
                    <a:pt x="600096" y="866273"/>
                  </a:cubicBezTo>
                  <a:cubicBezTo>
                    <a:pt x="546676" y="910119"/>
                    <a:pt x="433136" y="1082842"/>
                    <a:pt x="433136" y="1082842"/>
                  </a:cubicBezTo>
                  <a:cubicBezTo>
                    <a:pt x="433136" y="1082842"/>
                    <a:pt x="319597" y="910065"/>
                    <a:pt x="266177" y="866273"/>
                  </a:cubicBezTo>
                  <a:cubicBezTo>
                    <a:pt x="126129" y="751569"/>
                    <a:pt x="0" y="625063"/>
                    <a:pt x="0" y="433830"/>
                  </a:cubicBezTo>
                  <a:cubicBezTo>
                    <a:pt x="0" y="194240"/>
                    <a:pt x="193929" y="0"/>
                    <a:pt x="433136" y="0"/>
                  </a:cubicBezTo>
                  <a:close/>
                  <a:moveTo>
                    <a:pt x="433136" y="794084"/>
                  </a:moveTo>
                  <a:cubicBezTo>
                    <a:pt x="632482" y="794084"/>
                    <a:pt x="794084" y="632482"/>
                    <a:pt x="794084" y="433136"/>
                  </a:cubicBezTo>
                  <a:cubicBezTo>
                    <a:pt x="794084" y="233791"/>
                    <a:pt x="632482" y="72189"/>
                    <a:pt x="433136" y="72189"/>
                  </a:cubicBezTo>
                  <a:cubicBezTo>
                    <a:pt x="233791" y="72189"/>
                    <a:pt x="72189" y="233791"/>
                    <a:pt x="72189" y="433136"/>
                  </a:cubicBezTo>
                  <a:cubicBezTo>
                    <a:pt x="72189" y="632482"/>
                    <a:pt x="233791" y="794084"/>
                    <a:pt x="433136" y="794084"/>
                  </a:cubicBezTo>
                  <a:close/>
                </a:path>
              </a:pathLst>
            </a:custGeom>
            <a:solidFill>
              <a:srgbClr val="FFECEB"/>
            </a:solidFill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CFDFCF53-AF71-745B-7D5B-8DDBBE83B5C6}"/>
                </a:ext>
              </a:extLst>
            </p:cNvPr>
            <p:cNvSpPr/>
            <p:nvPr/>
          </p:nvSpPr>
          <p:spPr>
            <a:xfrm>
              <a:off x="649705" y="2165684"/>
              <a:ext cx="866273" cy="1082842"/>
            </a:xfrm>
            <a:custGeom>
              <a:avLst/>
              <a:gdLst/>
              <a:ahLst/>
              <a:cxnLst/>
              <a:rect l="0" t="0" r="0" b="0"/>
              <a:pathLst>
                <a:path w="866273" h="1082842">
                  <a:moveTo>
                    <a:pt x="433136" y="0"/>
                  </a:moveTo>
                  <a:cubicBezTo>
                    <a:pt x="672343" y="0"/>
                    <a:pt x="866273" y="194240"/>
                    <a:pt x="866273" y="433830"/>
                  </a:cubicBezTo>
                  <a:cubicBezTo>
                    <a:pt x="866273" y="625005"/>
                    <a:pt x="740086" y="751511"/>
                    <a:pt x="600096" y="866273"/>
                  </a:cubicBezTo>
                  <a:cubicBezTo>
                    <a:pt x="546676" y="910119"/>
                    <a:pt x="433136" y="1082842"/>
                    <a:pt x="433136" y="1082842"/>
                  </a:cubicBezTo>
                  <a:cubicBezTo>
                    <a:pt x="433136" y="1082842"/>
                    <a:pt x="319597" y="910062"/>
                    <a:pt x="266177" y="866273"/>
                  </a:cubicBezTo>
                  <a:cubicBezTo>
                    <a:pt x="126129" y="751569"/>
                    <a:pt x="0" y="625063"/>
                    <a:pt x="0" y="433830"/>
                  </a:cubicBezTo>
                  <a:cubicBezTo>
                    <a:pt x="0" y="194240"/>
                    <a:pt x="193929" y="0"/>
                    <a:pt x="433136" y="0"/>
                  </a:cubicBezTo>
                  <a:close/>
                  <a:moveTo>
                    <a:pt x="433136" y="794084"/>
                  </a:moveTo>
                  <a:cubicBezTo>
                    <a:pt x="632482" y="794084"/>
                    <a:pt x="794084" y="632482"/>
                    <a:pt x="794084" y="433136"/>
                  </a:cubicBezTo>
                  <a:cubicBezTo>
                    <a:pt x="794084" y="233791"/>
                    <a:pt x="632482" y="72189"/>
                    <a:pt x="433136" y="72189"/>
                  </a:cubicBezTo>
                  <a:cubicBezTo>
                    <a:pt x="233791" y="72189"/>
                    <a:pt x="72189" y="233791"/>
                    <a:pt x="72189" y="433136"/>
                  </a:cubicBezTo>
                  <a:cubicBezTo>
                    <a:pt x="72189" y="632482"/>
                    <a:pt x="233791" y="794084"/>
                    <a:pt x="433136" y="794084"/>
                  </a:cubicBezTo>
                  <a:close/>
                </a:path>
              </a:pathLst>
            </a:custGeom>
            <a:noFill/>
            <a:ln w="28575">
              <a:solidFill>
                <a:srgbClr val="E5575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40B878-7027-BFBE-A7C6-768E9C97CA3B}"/>
              </a:ext>
            </a:extLst>
          </p:cNvPr>
          <p:cNvGrpSpPr/>
          <p:nvPr/>
        </p:nvGrpSpPr>
        <p:grpSpPr>
          <a:xfrm>
            <a:off x="3537284" y="3438615"/>
            <a:ext cx="866273" cy="1082842"/>
            <a:chOff x="2165684" y="2057400"/>
            <a:chExt cx="866273" cy="1082842"/>
          </a:xfrm>
        </p:grpSpPr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78840A55-C100-8B0C-709F-5C268E280E67}"/>
                </a:ext>
              </a:extLst>
            </p:cNvPr>
            <p:cNvSpPr/>
            <p:nvPr/>
          </p:nvSpPr>
          <p:spPr>
            <a:xfrm>
              <a:off x="2165684" y="2057400"/>
              <a:ext cx="866273" cy="1082842"/>
            </a:xfrm>
            <a:custGeom>
              <a:avLst/>
              <a:gdLst/>
              <a:ahLst/>
              <a:cxnLst/>
              <a:rect l="0" t="0" r="0" b="0"/>
              <a:pathLst>
                <a:path w="866273" h="1082842">
                  <a:moveTo>
                    <a:pt x="433136" y="0"/>
                  </a:moveTo>
                  <a:cubicBezTo>
                    <a:pt x="672343" y="0"/>
                    <a:pt x="866273" y="194240"/>
                    <a:pt x="866273" y="433830"/>
                  </a:cubicBezTo>
                  <a:cubicBezTo>
                    <a:pt x="866273" y="625005"/>
                    <a:pt x="740086" y="751511"/>
                    <a:pt x="600096" y="866273"/>
                  </a:cubicBezTo>
                  <a:cubicBezTo>
                    <a:pt x="546676" y="910119"/>
                    <a:pt x="433136" y="1082842"/>
                    <a:pt x="433136" y="1082842"/>
                  </a:cubicBezTo>
                  <a:cubicBezTo>
                    <a:pt x="433136" y="1082842"/>
                    <a:pt x="319597" y="910065"/>
                    <a:pt x="266177" y="866273"/>
                  </a:cubicBezTo>
                  <a:cubicBezTo>
                    <a:pt x="126129" y="751569"/>
                    <a:pt x="0" y="625063"/>
                    <a:pt x="0" y="433830"/>
                  </a:cubicBezTo>
                  <a:cubicBezTo>
                    <a:pt x="0" y="194240"/>
                    <a:pt x="193929" y="0"/>
                    <a:pt x="433136" y="0"/>
                  </a:cubicBezTo>
                  <a:close/>
                  <a:moveTo>
                    <a:pt x="433136" y="794084"/>
                  </a:moveTo>
                  <a:cubicBezTo>
                    <a:pt x="632482" y="794084"/>
                    <a:pt x="794084" y="632482"/>
                    <a:pt x="794084" y="433136"/>
                  </a:cubicBezTo>
                  <a:cubicBezTo>
                    <a:pt x="794084" y="233791"/>
                    <a:pt x="632482" y="72189"/>
                    <a:pt x="433136" y="72189"/>
                  </a:cubicBezTo>
                  <a:cubicBezTo>
                    <a:pt x="233791" y="72189"/>
                    <a:pt x="72189" y="233791"/>
                    <a:pt x="72189" y="433136"/>
                  </a:cubicBezTo>
                  <a:cubicBezTo>
                    <a:pt x="72189" y="632482"/>
                    <a:pt x="233791" y="794084"/>
                    <a:pt x="433136" y="794084"/>
                  </a:cubicBezTo>
                  <a:close/>
                </a:path>
              </a:pathLst>
            </a:custGeom>
            <a:solidFill>
              <a:srgbClr val="EDF4FF"/>
            </a:solidFill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id="{C12A49B0-0970-3FDD-22F8-492218DFAA51}"/>
                </a:ext>
              </a:extLst>
            </p:cNvPr>
            <p:cNvSpPr/>
            <p:nvPr/>
          </p:nvSpPr>
          <p:spPr>
            <a:xfrm>
              <a:off x="2165684" y="2057400"/>
              <a:ext cx="866273" cy="1082842"/>
            </a:xfrm>
            <a:custGeom>
              <a:avLst/>
              <a:gdLst/>
              <a:ahLst/>
              <a:cxnLst/>
              <a:rect l="0" t="0" r="0" b="0"/>
              <a:pathLst>
                <a:path w="866273" h="1082842">
                  <a:moveTo>
                    <a:pt x="433136" y="0"/>
                  </a:moveTo>
                  <a:cubicBezTo>
                    <a:pt x="672343" y="0"/>
                    <a:pt x="866273" y="194240"/>
                    <a:pt x="866273" y="433830"/>
                  </a:cubicBezTo>
                  <a:cubicBezTo>
                    <a:pt x="866273" y="625005"/>
                    <a:pt x="740086" y="751511"/>
                    <a:pt x="600096" y="866273"/>
                  </a:cubicBezTo>
                  <a:cubicBezTo>
                    <a:pt x="546676" y="910119"/>
                    <a:pt x="433136" y="1082842"/>
                    <a:pt x="433136" y="1082842"/>
                  </a:cubicBezTo>
                  <a:cubicBezTo>
                    <a:pt x="433136" y="1082842"/>
                    <a:pt x="319597" y="910062"/>
                    <a:pt x="266177" y="866273"/>
                  </a:cubicBezTo>
                  <a:cubicBezTo>
                    <a:pt x="126129" y="751569"/>
                    <a:pt x="0" y="625063"/>
                    <a:pt x="0" y="433830"/>
                  </a:cubicBezTo>
                  <a:cubicBezTo>
                    <a:pt x="0" y="194240"/>
                    <a:pt x="193929" y="0"/>
                    <a:pt x="433136" y="0"/>
                  </a:cubicBezTo>
                  <a:close/>
                  <a:moveTo>
                    <a:pt x="433136" y="794084"/>
                  </a:moveTo>
                  <a:cubicBezTo>
                    <a:pt x="632482" y="794084"/>
                    <a:pt x="794084" y="632482"/>
                    <a:pt x="794084" y="433136"/>
                  </a:cubicBezTo>
                  <a:cubicBezTo>
                    <a:pt x="794084" y="233791"/>
                    <a:pt x="632482" y="72189"/>
                    <a:pt x="433136" y="72189"/>
                  </a:cubicBezTo>
                  <a:cubicBezTo>
                    <a:pt x="233791" y="72189"/>
                    <a:pt x="72189" y="233791"/>
                    <a:pt x="72189" y="433136"/>
                  </a:cubicBezTo>
                  <a:cubicBezTo>
                    <a:pt x="72189" y="632482"/>
                    <a:pt x="233791" y="794084"/>
                    <a:pt x="433136" y="794084"/>
                  </a:cubicBezTo>
                  <a:close/>
                </a:path>
              </a:pathLst>
            </a:custGeom>
            <a:noFill/>
            <a:ln w="28575">
              <a:solidFill>
                <a:srgbClr val="4E88E7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AD760C-E289-7188-D17A-83D81AD02A0C}"/>
              </a:ext>
            </a:extLst>
          </p:cNvPr>
          <p:cNvGrpSpPr/>
          <p:nvPr/>
        </p:nvGrpSpPr>
        <p:grpSpPr>
          <a:xfrm>
            <a:off x="5662863" y="3531266"/>
            <a:ext cx="866273" cy="1082842"/>
            <a:chOff x="3681663" y="2273968"/>
            <a:chExt cx="866273" cy="1082842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414355ED-0EF0-60B0-D4C9-5D48056388B9}"/>
                </a:ext>
              </a:extLst>
            </p:cNvPr>
            <p:cNvSpPr/>
            <p:nvPr/>
          </p:nvSpPr>
          <p:spPr>
            <a:xfrm>
              <a:off x="3681663" y="2273968"/>
              <a:ext cx="866273" cy="1082842"/>
            </a:xfrm>
            <a:custGeom>
              <a:avLst/>
              <a:gdLst/>
              <a:ahLst/>
              <a:cxnLst/>
              <a:rect l="0" t="0" r="0" b="0"/>
              <a:pathLst>
                <a:path w="866273" h="1082842">
                  <a:moveTo>
                    <a:pt x="433136" y="0"/>
                  </a:moveTo>
                  <a:cubicBezTo>
                    <a:pt x="672343" y="0"/>
                    <a:pt x="866273" y="194240"/>
                    <a:pt x="866273" y="433830"/>
                  </a:cubicBezTo>
                  <a:cubicBezTo>
                    <a:pt x="866273" y="625005"/>
                    <a:pt x="740086" y="751511"/>
                    <a:pt x="600096" y="866273"/>
                  </a:cubicBezTo>
                  <a:cubicBezTo>
                    <a:pt x="546676" y="910119"/>
                    <a:pt x="433136" y="1082842"/>
                    <a:pt x="433136" y="1082842"/>
                  </a:cubicBezTo>
                  <a:cubicBezTo>
                    <a:pt x="433136" y="1082842"/>
                    <a:pt x="319597" y="910065"/>
                    <a:pt x="266177" y="866273"/>
                  </a:cubicBezTo>
                  <a:cubicBezTo>
                    <a:pt x="126129" y="751569"/>
                    <a:pt x="0" y="625063"/>
                    <a:pt x="0" y="433830"/>
                  </a:cubicBezTo>
                  <a:cubicBezTo>
                    <a:pt x="0" y="194240"/>
                    <a:pt x="193929" y="0"/>
                    <a:pt x="433136" y="0"/>
                  </a:cubicBezTo>
                  <a:close/>
                  <a:moveTo>
                    <a:pt x="433136" y="794084"/>
                  </a:moveTo>
                  <a:cubicBezTo>
                    <a:pt x="632482" y="794084"/>
                    <a:pt x="794084" y="632482"/>
                    <a:pt x="794084" y="433136"/>
                  </a:cubicBezTo>
                  <a:cubicBezTo>
                    <a:pt x="794084" y="233791"/>
                    <a:pt x="632482" y="72189"/>
                    <a:pt x="433136" y="72189"/>
                  </a:cubicBezTo>
                  <a:cubicBezTo>
                    <a:pt x="233791" y="72189"/>
                    <a:pt x="72189" y="233791"/>
                    <a:pt x="72189" y="433136"/>
                  </a:cubicBezTo>
                  <a:cubicBezTo>
                    <a:pt x="72189" y="632482"/>
                    <a:pt x="233791" y="794084"/>
                    <a:pt x="433136" y="794084"/>
                  </a:cubicBezTo>
                  <a:close/>
                </a:path>
              </a:pathLst>
            </a:custGeom>
            <a:solidFill>
              <a:srgbClr val="E3FFF2"/>
            </a:solidFill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EE65A5A6-03B2-0C9A-C901-63AB0376A440}"/>
                </a:ext>
              </a:extLst>
            </p:cNvPr>
            <p:cNvSpPr/>
            <p:nvPr/>
          </p:nvSpPr>
          <p:spPr>
            <a:xfrm>
              <a:off x="3681663" y="2273968"/>
              <a:ext cx="866273" cy="1082842"/>
            </a:xfrm>
            <a:custGeom>
              <a:avLst/>
              <a:gdLst/>
              <a:ahLst/>
              <a:cxnLst/>
              <a:rect l="0" t="0" r="0" b="0"/>
              <a:pathLst>
                <a:path w="866273" h="1082842">
                  <a:moveTo>
                    <a:pt x="433136" y="0"/>
                  </a:moveTo>
                  <a:cubicBezTo>
                    <a:pt x="672343" y="0"/>
                    <a:pt x="866273" y="194240"/>
                    <a:pt x="866273" y="433830"/>
                  </a:cubicBezTo>
                  <a:cubicBezTo>
                    <a:pt x="866273" y="625005"/>
                    <a:pt x="740086" y="751511"/>
                    <a:pt x="600096" y="866273"/>
                  </a:cubicBezTo>
                  <a:cubicBezTo>
                    <a:pt x="546676" y="910119"/>
                    <a:pt x="433136" y="1082842"/>
                    <a:pt x="433136" y="1082842"/>
                  </a:cubicBezTo>
                  <a:cubicBezTo>
                    <a:pt x="433136" y="1082842"/>
                    <a:pt x="319597" y="910062"/>
                    <a:pt x="266177" y="866273"/>
                  </a:cubicBezTo>
                  <a:cubicBezTo>
                    <a:pt x="126129" y="751569"/>
                    <a:pt x="0" y="625063"/>
                    <a:pt x="0" y="433830"/>
                  </a:cubicBezTo>
                  <a:cubicBezTo>
                    <a:pt x="0" y="194240"/>
                    <a:pt x="193929" y="0"/>
                    <a:pt x="433136" y="0"/>
                  </a:cubicBezTo>
                  <a:close/>
                  <a:moveTo>
                    <a:pt x="433136" y="794084"/>
                  </a:moveTo>
                  <a:cubicBezTo>
                    <a:pt x="632482" y="794084"/>
                    <a:pt x="794084" y="632482"/>
                    <a:pt x="794084" y="433136"/>
                  </a:cubicBezTo>
                  <a:cubicBezTo>
                    <a:pt x="794084" y="233791"/>
                    <a:pt x="632482" y="72189"/>
                    <a:pt x="433136" y="72189"/>
                  </a:cubicBezTo>
                  <a:cubicBezTo>
                    <a:pt x="233791" y="72189"/>
                    <a:pt x="72189" y="233791"/>
                    <a:pt x="72189" y="433136"/>
                  </a:cubicBezTo>
                  <a:cubicBezTo>
                    <a:pt x="72189" y="632482"/>
                    <a:pt x="233791" y="794084"/>
                    <a:pt x="433136" y="794084"/>
                  </a:cubicBezTo>
                  <a:close/>
                </a:path>
              </a:pathLst>
            </a:custGeom>
            <a:noFill/>
            <a:ln w="28575">
              <a:solidFill>
                <a:srgbClr val="3CC58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DD2A1E-1FAC-C1F0-FAD1-1390F4621E0A}"/>
              </a:ext>
            </a:extLst>
          </p:cNvPr>
          <p:cNvGrpSpPr/>
          <p:nvPr/>
        </p:nvGrpSpPr>
        <p:grpSpPr>
          <a:xfrm>
            <a:off x="7788442" y="3612673"/>
            <a:ext cx="866273" cy="1082842"/>
            <a:chOff x="5197642" y="2382252"/>
            <a:chExt cx="866273" cy="1082842"/>
          </a:xfrm>
        </p:grpSpPr>
        <p:sp>
          <p:nvSpPr>
            <p:cNvPr id="17" name="Rounded Rectangle 13">
              <a:extLst>
                <a:ext uri="{FF2B5EF4-FFF2-40B4-BE49-F238E27FC236}">
                  <a16:creationId xmlns:a16="http://schemas.microsoft.com/office/drawing/2014/main" id="{BBA9EDE2-6733-E045-AFA5-93D20C101A11}"/>
                </a:ext>
              </a:extLst>
            </p:cNvPr>
            <p:cNvSpPr/>
            <p:nvPr/>
          </p:nvSpPr>
          <p:spPr>
            <a:xfrm>
              <a:off x="5197642" y="2382252"/>
              <a:ext cx="866273" cy="1082842"/>
            </a:xfrm>
            <a:custGeom>
              <a:avLst/>
              <a:gdLst/>
              <a:ahLst/>
              <a:cxnLst/>
              <a:rect l="0" t="0" r="0" b="0"/>
              <a:pathLst>
                <a:path w="866273" h="1082842">
                  <a:moveTo>
                    <a:pt x="433136" y="0"/>
                  </a:moveTo>
                  <a:cubicBezTo>
                    <a:pt x="672343" y="0"/>
                    <a:pt x="866273" y="194240"/>
                    <a:pt x="866273" y="433830"/>
                  </a:cubicBezTo>
                  <a:cubicBezTo>
                    <a:pt x="866273" y="625005"/>
                    <a:pt x="740086" y="751511"/>
                    <a:pt x="600096" y="866273"/>
                  </a:cubicBezTo>
                  <a:cubicBezTo>
                    <a:pt x="546676" y="910119"/>
                    <a:pt x="433136" y="1082842"/>
                    <a:pt x="433136" y="1082842"/>
                  </a:cubicBezTo>
                  <a:cubicBezTo>
                    <a:pt x="433136" y="1082842"/>
                    <a:pt x="319597" y="910065"/>
                    <a:pt x="266177" y="866273"/>
                  </a:cubicBezTo>
                  <a:cubicBezTo>
                    <a:pt x="126129" y="751569"/>
                    <a:pt x="0" y="625063"/>
                    <a:pt x="0" y="433830"/>
                  </a:cubicBezTo>
                  <a:cubicBezTo>
                    <a:pt x="0" y="194240"/>
                    <a:pt x="193929" y="0"/>
                    <a:pt x="433136" y="0"/>
                  </a:cubicBezTo>
                  <a:close/>
                  <a:moveTo>
                    <a:pt x="433136" y="794084"/>
                  </a:moveTo>
                  <a:cubicBezTo>
                    <a:pt x="632482" y="794084"/>
                    <a:pt x="794084" y="632482"/>
                    <a:pt x="794084" y="433136"/>
                  </a:cubicBezTo>
                  <a:cubicBezTo>
                    <a:pt x="794084" y="233791"/>
                    <a:pt x="632482" y="72189"/>
                    <a:pt x="433136" y="72189"/>
                  </a:cubicBezTo>
                  <a:cubicBezTo>
                    <a:pt x="233791" y="72189"/>
                    <a:pt x="72189" y="233791"/>
                    <a:pt x="72189" y="433136"/>
                  </a:cubicBezTo>
                  <a:cubicBezTo>
                    <a:pt x="72189" y="632482"/>
                    <a:pt x="233791" y="794084"/>
                    <a:pt x="433136" y="794084"/>
                  </a:cubicBezTo>
                  <a:close/>
                </a:path>
              </a:pathLst>
            </a:custGeom>
            <a:solidFill>
              <a:srgbClr val="FFFBDA"/>
            </a:solidFill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ounded Rectangle 14">
              <a:extLst>
                <a:ext uri="{FF2B5EF4-FFF2-40B4-BE49-F238E27FC236}">
                  <a16:creationId xmlns:a16="http://schemas.microsoft.com/office/drawing/2014/main" id="{07492F84-4803-DA4C-099F-6160F1B64FE2}"/>
                </a:ext>
              </a:extLst>
            </p:cNvPr>
            <p:cNvSpPr/>
            <p:nvPr/>
          </p:nvSpPr>
          <p:spPr>
            <a:xfrm>
              <a:off x="5197642" y="2382252"/>
              <a:ext cx="866273" cy="1082842"/>
            </a:xfrm>
            <a:custGeom>
              <a:avLst/>
              <a:gdLst/>
              <a:ahLst/>
              <a:cxnLst/>
              <a:rect l="0" t="0" r="0" b="0"/>
              <a:pathLst>
                <a:path w="866273" h="1082842">
                  <a:moveTo>
                    <a:pt x="433136" y="0"/>
                  </a:moveTo>
                  <a:cubicBezTo>
                    <a:pt x="672343" y="0"/>
                    <a:pt x="866273" y="194240"/>
                    <a:pt x="866273" y="433830"/>
                  </a:cubicBezTo>
                  <a:cubicBezTo>
                    <a:pt x="866273" y="625005"/>
                    <a:pt x="740086" y="751511"/>
                    <a:pt x="600096" y="866273"/>
                  </a:cubicBezTo>
                  <a:cubicBezTo>
                    <a:pt x="546676" y="910119"/>
                    <a:pt x="433136" y="1082842"/>
                    <a:pt x="433136" y="1082842"/>
                  </a:cubicBezTo>
                  <a:cubicBezTo>
                    <a:pt x="433136" y="1082842"/>
                    <a:pt x="319597" y="910062"/>
                    <a:pt x="266177" y="866273"/>
                  </a:cubicBezTo>
                  <a:cubicBezTo>
                    <a:pt x="126129" y="751569"/>
                    <a:pt x="0" y="625063"/>
                    <a:pt x="0" y="433830"/>
                  </a:cubicBezTo>
                  <a:cubicBezTo>
                    <a:pt x="0" y="194240"/>
                    <a:pt x="193929" y="0"/>
                    <a:pt x="433136" y="0"/>
                  </a:cubicBezTo>
                  <a:close/>
                  <a:moveTo>
                    <a:pt x="433136" y="794084"/>
                  </a:moveTo>
                  <a:cubicBezTo>
                    <a:pt x="632482" y="794084"/>
                    <a:pt x="794084" y="632482"/>
                    <a:pt x="794084" y="433136"/>
                  </a:cubicBezTo>
                  <a:cubicBezTo>
                    <a:pt x="794084" y="233791"/>
                    <a:pt x="632482" y="72189"/>
                    <a:pt x="433136" y="72189"/>
                  </a:cubicBezTo>
                  <a:cubicBezTo>
                    <a:pt x="233791" y="72189"/>
                    <a:pt x="72189" y="233791"/>
                    <a:pt x="72189" y="433136"/>
                  </a:cubicBezTo>
                  <a:cubicBezTo>
                    <a:pt x="72189" y="632482"/>
                    <a:pt x="233791" y="794084"/>
                    <a:pt x="433136" y="794084"/>
                  </a:cubicBezTo>
                  <a:close/>
                </a:path>
              </a:pathLst>
            </a:custGeom>
            <a:noFill/>
            <a:ln w="28575">
              <a:solidFill>
                <a:srgbClr val="E0CB15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15CF3C-45E9-D2A2-DDEC-656E7E1928B9}"/>
              </a:ext>
            </a:extLst>
          </p:cNvPr>
          <p:cNvGrpSpPr/>
          <p:nvPr/>
        </p:nvGrpSpPr>
        <p:grpSpPr>
          <a:xfrm>
            <a:off x="9908270" y="3387081"/>
            <a:ext cx="866273" cy="1082842"/>
            <a:chOff x="6713621" y="2273968"/>
            <a:chExt cx="866273" cy="1082842"/>
          </a:xfrm>
        </p:grpSpPr>
        <p:sp>
          <p:nvSpPr>
            <p:cNvPr id="20" name="Rounded Rectangle 16">
              <a:extLst>
                <a:ext uri="{FF2B5EF4-FFF2-40B4-BE49-F238E27FC236}">
                  <a16:creationId xmlns:a16="http://schemas.microsoft.com/office/drawing/2014/main" id="{AFA748F6-0E2A-1029-CF0A-C4F97A57B357}"/>
                </a:ext>
              </a:extLst>
            </p:cNvPr>
            <p:cNvSpPr/>
            <p:nvPr/>
          </p:nvSpPr>
          <p:spPr>
            <a:xfrm>
              <a:off x="6713621" y="2273968"/>
              <a:ext cx="866273" cy="1082842"/>
            </a:xfrm>
            <a:custGeom>
              <a:avLst/>
              <a:gdLst/>
              <a:ahLst/>
              <a:cxnLst/>
              <a:rect l="0" t="0" r="0" b="0"/>
              <a:pathLst>
                <a:path w="866273" h="1082842">
                  <a:moveTo>
                    <a:pt x="433136" y="0"/>
                  </a:moveTo>
                  <a:cubicBezTo>
                    <a:pt x="672343" y="0"/>
                    <a:pt x="866273" y="194240"/>
                    <a:pt x="866273" y="433830"/>
                  </a:cubicBezTo>
                  <a:cubicBezTo>
                    <a:pt x="866273" y="625005"/>
                    <a:pt x="740086" y="751511"/>
                    <a:pt x="600096" y="866273"/>
                  </a:cubicBezTo>
                  <a:cubicBezTo>
                    <a:pt x="546676" y="910119"/>
                    <a:pt x="433136" y="1082842"/>
                    <a:pt x="433136" y="1082842"/>
                  </a:cubicBezTo>
                  <a:cubicBezTo>
                    <a:pt x="433136" y="1082842"/>
                    <a:pt x="319597" y="910065"/>
                    <a:pt x="266177" y="866273"/>
                  </a:cubicBezTo>
                  <a:cubicBezTo>
                    <a:pt x="126129" y="751569"/>
                    <a:pt x="0" y="625063"/>
                    <a:pt x="0" y="433830"/>
                  </a:cubicBezTo>
                  <a:cubicBezTo>
                    <a:pt x="0" y="194240"/>
                    <a:pt x="193929" y="0"/>
                    <a:pt x="433136" y="0"/>
                  </a:cubicBezTo>
                  <a:close/>
                  <a:moveTo>
                    <a:pt x="433136" y="794084"/>
                  </a:moveTo>
                  <a:cubicBezTo>
                    <a:pt x="632482" y="794084"/>
                    <a:pt x="794084" y="632482"/>
                    <a:pt x="794084" y="433136"/>
                  </a:cubicBezTo>
                  <a:cubicBezTo>
                    <a:pt x="794084" y="233791"/>
                    <a:pt x="632482" y="72189"/>
                    <a:pt x="433136" y="72189"/>
                  </a:cubicBezTo>
                  <a:cubicBezTo>
                    <a:pt x="233791" y="72189"/>
                    <a:pt x="72189" y="233791"/>
                    <a:pt x="72189" y="433136"/>
                  </a:cubicBezTo>
                  <a:cubicBezTo>
                    <a:pt x="72189" y="632482"/>
                    <a:pt x="233791" y="794084"/>
                    <a:pt x="433136" y="794084"/>
                  </a:cubicBezTo>
                  <a:close/>
                </a:path>
              </a:pathLst>
            </a:custGeom>
            <a:solidFill>
              <a:srgbClr val="FFF2E5"/>
            </a:solidFill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ounded Rectangle 17">
              <a:extLst>
                <a:ext uri="{FF2B5EF4-FFF2-40B4-BE49-F238E27FC236}">
                  <a16:creationId xmlns:a16="http://schemas.microsoft.com/office/drawing/2014/main" id="{378C1336-432E-0395-5E16-A1BDBC5EFB7B}"/>
                </a:ext>
              </a:extLst>
            </p:cNvPr>
            <p:cNvSpPr/>
            <p:nvPr/>
          </p:nvSpPr>
          <p:spPr>
            <a:xfrm>
              <a:off x="6713621" y="2273968"/>
              <a:ext cx="866273" cy="1082842"/>
            </a:xfrm>
            <a:custGeom>
              <a:avLst/>
              <a:gdLst/>
              <a:ahLst/>
              <a:cxnLst/>
              <a:rect l="0" t="0" r="0" b="0"/>
              <a:pathLst>
                <a:path w="866273" h="1082842">
                  <a:moveTo>
                    <a:pt x="433136" y="0"/>
                  </a:moveTo>
                  <a:cubicBezTo>
                    <a:pt x="672343" y="0"/>
                    <a:pt x="866273" y="194240"/>
                    <a:pt x="866273" y="433830"/>
                  </a:cubicBezTo>
                  <a:cubicBezTo>
                    <a:pt x="866273" y="625005"/>
                    <a:pt x="740086" y="751511"/>
                    <a:pt x="600096" y="866273"/>
                  </a:cubicBezTo>
                  <a:cubicBezTo>
                    <a:pt x="546676" y="910119"/>
                    <a:pt x="433136" y="1082842"/>
                    <a:pt x="433136" y="1082842"/>
                  </a:cubicBezTo>
                  <a:cubicBezTo>
                    <a:pt x="433136" y="1082842"/>
                    <a:pt x="319597" y="910062"/>
                    <a:pt x="266177" y="866273"/>
                  </a:cubicBezTo>
                  <a:cubicBezTo>
                    <a:pt x="126129" y="751569"/>
                    <a:pt x="0" y="625063"/>
                    <a:pt x="0" y="433830"/>
                  </a:cubicBezTo>
                  <a:cubicBezTo>
                    <a:pt x="0" y="194240"/>
                    <a:pt x="193929" y="0"/>
                    <a:pt x="433136" y="0"/>
                  </a:cubicBezTo>
                  <a:close/>
                  <a:moveTo>
                    <a:pt x="433136" y="794084"/>
                  </a:moveTo>
                  <a:cubicBezTo>
                    <a:pt x="632482" y="794084"/>
                    <a:pt x="794084" y="632482"/>
                    <a:pt x="794084" y="433136"/>
                  </a:cubicBezTo>
                  <a:cubicBezTo>
                    <a:pt x="794084" y="233791"/>
                    <a:pt x="632482" y="72189"/>
                    <a:pt x="433136" y="72189"/>
                  </a:cubicBezTo>
                  <a:cubicBezTo>
                    <a:pt x="233791" y="72189"/>
                    <a:pt x="72189" y="233791"/>
                    <a:pt x="72189" y="433136"/>
                  </a:cubicBezTo>
                  <a:cubicBezTo>
                    <a:pt x="72189" y="632482"/>
                    <a:pt x="233791" y="794084"/>
                    <a:pt x="433136" y="794084"/>
                  </a:cubicBezTo>
                  <a:close/>
                </a:path>
              </a:pathLst>
            </a:custGeom>
            <a:noFill/>
            <a:ln w="28575">
              <a:solidFill>
                <a:srgbClr val="DE8431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2" name="Rounded Rectangle 30">
            <a:extLst>
              <a:ext uri="{FF2B5EF4-FFF2-40B4-BE49-F238E27FC236}">
                <a16:creationId xmlns:a16="http://schemas.microsoft.com/office/drawing/2014/main" id="{37ECC2BA-2C29-F9DC-9616-21078A62183F}"/>
              </a:ext>
            </a:extLst>
          </p:cNvPr>
          <p:cNvSpPr/>
          <p:nvPr/>
        </p:nvSpPr>
        <p:spPr>
          <a:xfrm>
            <a:off x="1633693" y="3624169"/>
            <a:ext cx="415900" cy="415095"/>
          </a:xfrm>
          <a:custGeom>
            <a:avLst/>
            <a:gdLst/>
            <a:ahLst/>
            <a:cxnLst/>
            <a:rect l="0" t="0" r="0" b="0"/>
            <a:pathLst>
              <a:path w="415900" h="415095">
                <a:moveTo>
                  <a:pt x="360947" y="234621"/>
                </a:moveTo>
                <a:lnTo>
                  <a:pt x="360947" y="397048"/>
                </a:lnTo>
                <a:cubicBezTo>
                  <a:pt x="360947" y="407015"/>
                  <a:pt x="352867" y="415095"/>
                  <a:pt x="342900" y="415095"/>
                </a:cubicBezTo>
                <a:lnTo>
                  <a:pt x="18047" y="415095"/>
                </a:lnTo>
                <a:cubicBezTo>
                  <a:pt x="8080" y="415095"/>
                  <a:pt x="0" y="407015"/>
                  <a:pt x="0" y="397048"/>
                </a:cubicBezTo>
                <a:lnTo>
                  <a:pt x="0" y="198527"/>
                </a:lnTo>
                <a:cubicBezTo>
                  <a:pt x="0" y="188559"/>
                  <a:pt x="8080" y="180479"/>
                  <a:pt x="18047" y="180479"/>
                </a:cubicBezTo>
                <a:lnTo>
                  <a:pt x="171450" y="180479"/>
                </a:lnTo>
                <a:moveTo>
                  <a:pt x="72189" y="225598"/>
                </a:moveTo>
                <a:lnTo>
                  <a:pt x="72189" y="369977"/>
                </a:lnTo>
                <a:moveTo>
                  <a:pt x="144378" y="369977"/>
                </a:moveTo>
                <a:lnTo>
                  <a:pt x="144378" y="225598"/>
                </a:lnTo>
                <a:moveTo>
                  <a:pt x="216568" y="225598"/>
                </a:moveTo>
                <a:lnTo>
                  <a:pt x="216568" y="369977"/>
                </a:lnTo>
                <a:moveTo>
                  <a:pt x="288757" y="369977"/>
                </a:moveTo>
                <a:lnTo>
                  <a:pt x="288757" y="234621"/>
                </a:lnTo>
                <a:moveTo>
                  <a:pt x="324852" y="99266"/>
                </a:moveTo>
                <a:lnTo>
                  <a:pt x="324852" y="54148"/>
                </a:lnTo>
                <a:moveTo>
                  <a:pt x="412537" y="171629"/>
                </a:moveTo>
                <a:cubicBezTo>
                  <a:pt x="409294" y="177105"/>
                  <a:pt x="403406" y="180468"/>
                  <a:pt x="397042" y="180479"/>
                </a:cubicBezTo>
                <a:lnTo>
                  <a:pt x="252663" y="180479"/>
                </a:lnTo>
                <a:cubicBezTo>
                  <a:pt x="246286" y="180493"/>
                  <a:pt x="240374" y="177141"/>
                  <a:pt x="237114" y="171660"/>
                </a:cubicBezTo>
                <a:cubicBezTo>
                  <a:pt x="233853" y="166180"/>
                  <a:pt x="233726" y="159385"/>
                  <a:pt x="236781" y="153787"/>
                </a:cubicBezTo>
                <a:lnTo>
                  <a:pt x="308970" y="9408"/>
                </a:lnTo>
                <a:cubicBezTo>
                  <a:pt x="312132" y="3608"/>
                  <a:pt x="318210" y="0"/>
                  <a:pt x="324816" y="0"/>
                </a:cubicBezTo>
                <a:cubicBezTo>
                  <a:pt x="331422" y="0"/>
                  <a:pt x="337500" y="3608"/>
                  <a:pt x="340662" y="9408"/>
                </a:cubicBezTo>
                <a:lnTo>
                  <a:pt x="412851" y="153787"/>
                </a:lnTo>
                <a:cubicBezTo>
                  <a:pt x="415900" y="159374"/>
                  <a:pt x="415780" y="166153"/>
                  <a:pt x="412537" y="171629"/>
                </a:cubicBezTo>
                <a:close/>
                <a:moveTo>
                  <a:pt x="324852" y="130849"/>
                </a:moveTo>
                <a:cubicBezTo>
                  <a:pt x="322360" y="130849"/>
                  <a:pt x="320340" y="132869"/>
                  <a:pt x="320340" y="135361"/>
                </a:cubicBezTo>
                <a:cubicBezTo>
                  <a:pt x="320340" y="137853"/>
                  <a:pt x="322360" y="139873"/>
                  <a:pt x="324852" y="139873"/>
                </a:cubicBezTo>
                <a:cubicBezTo>
                  <a:pt x="327344" y="139873"/>
                  <a:pt x="329364" y="137853"/>
                  <a:pt x="329364" y="135361"/>
                </a:cubicBezTo>
                <a:cubicBezTo>
                  <a:pt x="329364" y="132869"/>
                  <a:pt x="327344" y="130849"/>
                  <a:pt x="324852" y="130849"/>
                </a:cubicBezTo>
              </a:path>
            </a:pathLst>
          </a:custGeom>
          <a:noFill/>
          <a:ln w="13535">
            <a:solidFill>
              <a:srgbClr val="E55753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31">
            <a:extLst>
              <a:ext uri="{FF2B5EF4-FFF2-40B4-BE49-F238E27FC236}">
                <a16:creationId xmlns:a16="http://schemas.microsoft.com/office/drawing/2014/main" id="{C9492FC1-DC72-1362-491E-71A1C3DCD836}"/>
              </a:ext>
            </a:extLst>
          </p:cNvPr>
          <p:cNvSpPr/>
          <p:nvPr/>
        </p:nvSpPr>
        <p:spPr>
          <a:xfrm>
            <a:off x="5911014" y="3761370"/>
            <a:ext cx="369971" cy="406065"/>
          </a:xfrm>
          <a:custGeom>
            <a:avLst/>
            <a:gdLst/>
            <a:ahLst/>
            <a:cxnLst/>
            <a:rect l="0" t="0" r="0" b="0"/>
            <a:pathLst>
              <a:path w="369971" h="406065">
                <a:moveTo>
                  <a:pt x="81213" y="397042"/>
                </a:moveTo>
                <a:lnTo>
                  <a:pt x="117307" y="360947"/>
                </a:lnTo>
                <a:lnTo>
                  <a:pt x="81213" y="324852"/>
                </a:lnTo>
                <a:moveTo>
                  <a:pt x="234615" y="171450"/>
                </a:moveTo>
                <a:lnTo>
                  <a:pt x="342900" y="171450"/>
                </a:lnTo>
                <a:cubicBezTo>
                  <a:pt x="342900" y="171450"/>
                  <a:pt x="360947" y="171450"/>
                  <a:pt x="360947" y="189497"/>
                </a:cubicBezTo>
                <a:lnTo>
                  <a:pt x="360947" y="388018"/>
                </a:lnTo>
                <a:cubicBezTo>
                  <a:pt x="360947" y="388018"/>
                  <a:pt x="360947" y="406065"/>
                  <a:pt x="342900" y="406065"/>
                </a:cubicBezTo>
                <a:lnTo>
                  <a:pt x="234615" y="406065"/>
                </a:lnTo>
                <a:cubicBezTo>
                  <a:pt x="234615" y="406065"/>
                  <a:pt x="216568" y="406065"/>
                  <a:pt x="216568" y="388018"/>
                </a:cubicBezTo>
                <a:lnTo>
                  <a:pt x="216568" y="189497"/>
                </a:lnTo>
                <a:cubicBezTo>
                  <a:pt x="216568" y="189497"/>
                  <a:pt x="216568" y="171450"/>
                  <a:pt x="234615" y="171450"/>
                </a:cubicBezTo>
                <a:moveTo>
                  <a:pt x="117307" y="360947"/>
                </a:moveTo>
                <a:lnTo>
                  <a:pt x="99260" y="360947"/>
                </a:lnTo>
                <a:cubicBezTo>
                  <a:pt x="49424" y="360947"/>
                  <a:pt x="9023" y="320546"/>
                  <a:pt x="9023" y="270710"/>
                </a:cubicBezTo>
                <a:moveTo>
                  <a:pt x="297781" y="0"/>
                </a:moveTo>
                <a:lnTo>
                  <a:pt x="261686" y="36094"/>
                </a:lnTo>
                <a:lnTo>
                  <a:pt x="297781" y="72189"/>
                </a:lnTo>
                <a:moveTo>
                  <a:pt x="261686" y="36094"/>
                </a:moveTo>
                <a:lnTo>
                  <a:pt x="279734" y="36094"/>
                </a:lnTo>
                <a:cubicBezTo>
                  <a:pt x="329570" y="36094"/>
                  <a:pt x="369971" y="76495"/>
                  <a:pt x="369971" y="126331"/>
                </a:cubicBezTo>
                <a:moveTo>
                  <a:pt x="216568" y="333876"/>
                </a:moveTo>
                <a:lnTo>
                  <a:pt x="360947" y="333876"/>
                </a:lnTo>
                <a:moveTo>
                  <a:pt x="288757" y="365459"/>
                </a:moveTo>
                <a:cubicBezTo>
                  <a:pt x="286266" y="365459"/>
                  <a:pt x="284246" y="367479"/>
                  <a:pt x="284246" y="369971"/>
                </a:cubicBezTo>
                <a:cubicBezTo>
                  <a:pt x="284246" y="372462"/>
                  <a:pt x="286266" y="374482"/>
                  <a:pt x="288757" y="374482"/>
                </a:cubicBezTo>
                <a:cubicBezTo>
                  <a:pt x="291249" y="374482"/>
                  <a:pt x="293269" y="372462"/>
                  <a:pt x="293269" y="369971"/>
                </a:cubicBezTo>
                <a:cubicBezTo>
                  <a:pt x="293269" y="367479"/>
                  <a:pt x="291249" y="365459"/>
                  <a:pt x="288757" y="365459"/>
                </a:cubicBezTo>
                <a:lnTo>
                  <a:pt x="288757" y="365459"/>
                </a:lnTo>
                <a:moveTo>
                  <a:pt x="90236" y="171450"/>
                </a:moveTo>
                <a:cubicBezTo>
                  <a:pt x="90236" y="161482"/>
                  <a:pt x="98316" y="153402"/>
                  <a:pt x="108284" y="153402"/>
                </a:cubicBezTo>
                <a:cubicBezTo>
                  <a:pt x="118251" y="153402"/>
                  <a:pt x="126331" y="161482"/>
                  <a:pt x="126331" y="171450"/>
                </a:cubicBezTo>
                <a:cubicBezTo>
                  <a:pt x="126331" y="181417"/>
                  <a:pt x="118251" y="189497"/>
                  <a:pt x="108284" y="189497"/>
                </a:cubicBezTo>
                <a:cubicBezTo>
                  <a:pt x="98316" y="189497"/>
                  <a:pt x="90236" y="181417"/>
                  <a:pt x="90236" y="171450"/>
                </a:cubicBezTo>
                <a:moveTo>
                  <a:pt x="18047" y="171450"/>
                </a:moveTo>
                <a:cubicBezTo>
                  <a:pt x="18047" y="161482"/>
                  <a:pt x="26127" y="153402"/>
                  <a:pt x="36094" y="153402"/>
                </a:cubicBezTo>
                <a:cubicBezTo>
                  <a:pt x="46062" y="153402"/>
                  <a:pt x="54142" y="161482"/>
                  <a:pt x="54142" y="171450"/>
                </a:cubicBezTo>
                <a:cubicBezTo>
                  <a:pt x="54142" y="181417"/>
                  <a:pt x="46062" y="189497"/>
                  <a:pt x="36094" y="189497"/>
                </a:cubicBezTo>
                <a:cubicBezTo>
                  <a:pt x="26127" y="189497"/>
                  <a:pt x="18047" y="181417"/>
                  <a:pt x="18047" y="171450"/>
                </a:cubicBezTo>
                <a:moveTo>
                  <a:pt x="162426" y="0"/>
                </a:moveTo>
                <a:lnTo>
                  <a:pt x="117307" y="135355"/>
                </a:lnTo>
                <a:lnTo>
                  <a:pt x="27071" y="135355"/>
                </a:lnTo>
                <a:lnTo>
                  <a:pt x="0" y="45118"/>
                </a:lnTo>
                <a:lnTo>
                  <a:pt x="147392" y="45118"/>
                </a:lnTo>
              </a:path>
            </a:pathLst>
          </a:custGeom>
          <a:noFill/>
          <a:ln w="13535">
            <a:solidFill>
              <a:srgbClr val="3CC583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B1AD2E8C-CC7B-575B-D4D5-E32FE0B863C2}"/>
              </a:ext>
            </a:extLst>
          </p:cNvPr>
          <p:cNvSpPr/>
          <p:nvPr/>
        </p:nvSpPr>
        <p:spPr>
          <a:xfrm>
            <a:off x="8005010" y="3829242"/>
            <a:ext cx="419601" cy="419601"/>
          </a:xfrm>
          <a:custGeom>
            <a:avLst/>
            <a:gdLst/>
            <a:ahLst/>
            <a:cxnLst/>
            <a:rect l="0" t="0" r="0" b="0"/>
            <a:pathLst>
              <a:path w="419601" h="419601">
                <a:moveTo>
                  <a:pt x="139867" y="365459"/>
                </a:moveTo>
                <a:lnTo>
                  <a:pt x="139867" y="221080"/>
                </a:lnTo>
                <a:cubicBezTo>
                  <a:pt x="139867" y="210251"/>
                  <a:pt x="147086" y="203032"/>
                  <a:pt x="157914" y="203032"/>
                </a:cubicBezTo>
                <a:lnTo>
                  <a:pt x="175961" y="203032"/>
                </a:lnTo>
                <a:cubicBezTo>
                  <a:pt x="186790" y="203032"/>
                  <a:pt x="194009" y="210251"/>
                  <a:pt x="194009" y="221080"/>
                </a:cubicBezTo>
                <a:lnTo>
                  <a:pt x="194009" y="365459"/>
                </a:lnTo>
                <a:moveTo>
                  <a:pt x="194009" y="231908"/>
                </a:moveTo>
                <a:cubicBezTo>
                  <a:pt x="246346" y="244541"/>
                  <a:pt x="284246" y="291465"/>
                  <a:pt x="284246" y="345607"/>
                </a:cubicBezTo>
                <a:lnTo>
                  <a:pt x="284246" y="365459"/>
                </a:lnTo>
                <a:moveTo>
                  <a:pt x="49630" y="365459"/>
                </a:moveTo>
                <a:lnTo>
                  <a:pt x="49630" y="345607"/>
                </a:lnTo>
                <a:cubicBezTo>
                  <a:pt x="49630" y="291465"/>
                  <a:pt x="87529" y="244541"/>
                  <a:pt x="139867" y="231908"/>
                </a:cubicBezTo>
                <a:moveTo>
                  <a:pt x="320340" y="401553"/>
                </a:moveTo>
                <a:cubicBezTo>
                  <a:pt x="320340" y="412382"/>
                  <a:pt x="313121" y="419601"/>
                  <a:pt x="302293" y="419601"/>
                </a:cubicBezTo>
                <a:lnTo>
                  <a:pt x="31582" y="419601"/>
                </a:lnTo>
                <a:cubicBezTo>
                  <a:pt x="20754" y="419601"/>
                  <a:pt x="13535" y="412382"/>
                  <a:pt x="13535" y="401553"/>
                </a:cubicBezTo>
                <a:lnTo>
                  <a:pt x="13535" y="383506"/>
                </a:lnTo>
                <a:cubicBezTo>
                  <a:pt x="13535" y="372678"/>
                  <a:pt x="20754" y="365459"/>
                  <a:pt x="31582" y="365459"/>
                </a:cubicBezTo>
                <a:lnTo>
                  <a:pt x="302293" y="365459"/>
                </a:lnTo>
                <a:cubicBezTo>
                  <a:pt x="313121" y="365459"/>
                  <a:pt x="320340" y="372678"/>
                  <a:pt x="320340" y="383506"/>
                </a:cubicBezTo>
                <a:close/>
                <a:moveTo>
                  <a:pt x="221080" y="94748"/>
                </a:moveTo>
                <a:cubicBezTo>
                  <a:pt x="221080" y="49895"/>
                  <a:pt x="257440" y="13535"/>
                  <a:pt x="302293" y="13535"/>
                </a:cubicBezTo>
                <a:cubicBezTo>
                  <a:pt x="347146" y="13535"/>
                  <a:pt x="383506" y="49895"/>
                  <a:pt x="383506" y="94748"/>
                </a:cubicBezTo>
                <a:cubicBezTo>
                  <a:pt x="383506" y="139601"/>
                  <a:pt x="347146" y="175961"/>
                  <a:pt x="302293" y="175961"/>
                </a:cubicBezTo>
                <a:cubicBezTo>
                  <a:pt x="257440" y="175961"/>
                  <a:pt x="221080" y="139601"/>
                  <a:pt x="221080" y="94748"/>
                </a:cubicBezTo>
                <a:close/>
                <a:moveTo>
                  <a:pt x="0" y="0"/>
                </a:moveTo>
                <a:moveTo>
                  <a:pt x="419601" y="212056"/>
                </a:moveTo>
                <a:lnTo>
                  <a:pt x="361849" y="152500"/>
                </a:lnTo>
              </a:path>
            </a:pathLst>
          </a:custGeom>
          <a:noFill/>
          <a:ln w="13535">
            <a:solidFill>
              <a:srgbClr val="E0CB15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33">
            <a:extLst>
              <a:ext uri="{FF2B5EF4-FFF2-40B4-BE49-F238E27FC236}">
                <a16:creationId xmlns:a16="http://schemas.microsoft.com/office/drawing/2014/main" id="{0FC5C5FE-82B8-8393-4A30-130545D143C9}"/>
              </a:ext>
            </a:extLst>
          </p:cNvPr>
          <p:cNvSpPr/>
          <p:nvPr/>
        </p:nvSpPr>
        <p:spPr>
          <a:xfrm>
            <a:off x="10136093" y="3612673"/>
            <a:ext cx="410625" cy="415991"/>
          </a:xfrm>
          <a:custGeom>
            <a:avLst/>
            <a:gdLst/>
            <a:ahLst/>
            <a:cxnLst/>
            <a:rect l="0" t="0" r="0" b="0"/>
            <a:pathLst>
              <a:path w="410625" h="415991">
                <a:moveTo>
                  <a:pt x="402462" y="255517"/>
                </a:moveTo>
                <a:cubicBezTo>
                  <a:pt x="398525" y="258334"/>
                  <a:pt x="393622" y="259451"/>
                  <a:pt x="388854" y="258618"/>
                </a:cubicBezTo>
                <a:lnTo>
                  <a:pt x="378928" y="256814"/>
                </a:lnTo>
                <a:cubicBezTo>
                  <a:pt x="376428" y="265432"/>
                  <a:pt x="373353" y="273873"/>
                  <a:pt x="369724" y="282080"/>
                </a:cubicBezTo>
                <a:lnTo>
                  <a:pt x="378387" y="286953"/>
                </a:lnTo>
                <a:cubicBezTo>
                  <a:pt x="387061" y="291935"/>
                  <a:pt x="390052" y="303007"/>
                  <a:pt x="385068" y="311680"/>
                </a:cubicBezTo>
                <a:cubicBezTo>
                  <a:pt x="380083" y="320353"/>
                  <a:pt x="369011" y="323342"/>
                  <a:pt x="360339" y="318355"/>
                </a:cubicBezTo>
                <a:lnTo>
                  <a:pt x="351677" y="313302"/>
                </a:lnTo>
                <a:cubicBezTo>
                  <a:pt x="346411" y="320522"/>
                  <a:pt x="340684" y="327395"/>
                  <a:pt x="334532" y="333876"/>
                </a:cubicBezTo>
                <a:lnTo>
                  <a:pt x="341029" y="341095"/>
                </a:lnTo>
                <a:cubicBezTo>
                  <a:pt x="347456" y="348770"/>
                  <a:pt x="346445" y="360202"/>
                  <a:pt x="338771" y="366630"/>
                </a:cubicBezTo>
                <a:cubicBezTo>
                  <a:pt x="331097" y="373058"/>
                  <a:pt x="319665" y="372049"/>
                  <a:pt x="313236" y="364376"/>
                </a:cubicBezTo>
                <a:lnTo>
                  <a:pt x="306919" y="356616"/>
                </a:lnTo>
                <a:cubicBezTo>
                  <a:pt x="299492" y="361625"/>
                  <a:pt x="291711" y="366088"/>
                  <a:pt x="283638" y="369971"/>
                </a:cubicBezTo>
                <a:lnTo>
                  <a:pt x="287067" y="380258"/>
                </a:lnTo>
                <a:cubicBezTo>
                  <a:pt x="288749" y="384779"/>
                  <a:pt x="288550" y="389786"/>
                  <a:pt x="286516" y="394160"/>
                </a:cubicBezTo>
                <a:cubicBezTo>
                  <a:pt x="284481" y="398534"/>
                  <a:pt x="280780" y="401912"/>
                  <a:pt x="276239" y="403539"/>
                </a:cubicBezTo>
                <a:cubicBezTo>
                  <a:pt x="266869" y="406923"/>
                  <a:pt x="256530" y="402077"/>
                  <a:pt x="253138" y="392710"/>
                </a:cubicBezTo>
                <a:lnTo>
                  <a:pt x="249709" y="383145"/>
                </a:lnTo>
                <a:cubicBezTo>
                  <a:pt x="241057" y="385410"/>
                  <a:pt x="232250" y="387039"/>
                  <a:pt x="223360" y="388018"/>
                </a:cubicBezTo>
                <a:lnTo>
                  <a:pt x="223360" y="397944"/>
                </a:lnTo>
                <a:cubicBezTo>
                  <a:pt x="223360" y="407911"/>
                  <a:pt x="215280" y="415991"/>
                  <a:pt x="205312" y="415991"/>
                </a:cubicBezTo>
                <a:cubicBezTo>
                  <a:pt x="195345" y="415991"/>
                  <a:pt x="187265" y="407911"/>
                  <a:pt x="187265" y="397944"/>
                </a:cubicBezTo>
                <a:lnTo>
                  <a:pt x="187265" y="388018"/>
                </a:lnTo>
                <a:cubicBezTo>
                  <a:pt x="178352" y="386743"/>
                  <a:pt x="169545" y="384813"/>
                  <a:pt x="160916" y="382243"/>
                </a:cubicBezTo>
                <a:lnTo>
                  <a:pt x="157487" y="391808"/>
                </a:lnTo>
                <a:cubicBezTo>
                  <a:pt x="154095" y="401174"/>
                  <a:pt x="143755" y="406021"/>
                  <a:pt x="134386" y="402636"/>
                </a:cubicBezTo>
                <a:cubicBezTo>
                  <a:pt x="129845" y="401009"/>
                  <a:pt x="126144" y="397632"/>
                  <a:pt x="124109" y="393258"/>
                </a:cubicBezTo>
                <a:cubicBezTo>
                  <a:pt x="122075" y="388883"/>
                  <a:pt x="121876" y="383877"/>
                  <a:pt x="123558" y="379355"/>
                </a:cubicBezTo>
                <a:lnTo>
                  <a:pt x="126987" y="369971"/>
                </a:lnTo>
                <a:cubicBezTo>
                  <a:pt x="118790" y="366103"/>
                  <a:pt x="110888" y="361640"/>
                  <a:pt x="103345" y="356616"/>
                </a:cubicBezTo>
                <a:lnTo>
                  <a:pt x="97028" y="364376"/>
                </a:lnTo>
                <a:cubicBezTo>
                  <a:pt x="90356" y="370418"/>
                  <a:pt x="80251" y="370619"/>
                  <a:pt x="73343" y="364847"/>
                </a:cubicBezTo>
                <a:cubicBezTo>
                  <a:pt x="66435" y="359076"/>
                  <a:pt x="64837" y="349096"/>
                  <a:pt x="69596" y="341456"/>
                </a:cubicBezTo>
                <a:lnTo>
                  <a:pt x="76093" y="333876"/>
                </a:lnTo>
                <a:cubicBezTo>
                  <a:pt x="69928" y="327279"/>
                  <a:pt x="64201" y="320285"/>
                  <a:pt x="58948" y="312941"/>
                </a:cubicBezTo>
                <a:lnTo>
                  <a:pt x="50286" y="317994"/>
                </a:lnTo>
                <a:cubicBezTo>
                  <a:pt x="41614" y="322975"/>
                  <a:pt x="30547" y="319985"/>
                  <a:pt x="25564" y="311315"/>
                </a:cubicBezTo>
                <a:cubicBezTo>
                  <a:pt x="20581" y="302644"/>
                  <a:pt x="23569" y="291576"/>
                  <a:pt x="32238" y="286592"/>
                </a:cubicBezTo>
                <a:lnTo>
                  <a:pt x="40901" y="281719"/>
                </a:lnTo>
                <a:cubicBezTo>
                  <a:pt x="37271" y="273512"/>
                  <a:pt x="34196" y="265071"/>
                  <a:pt x="31697" y="256453"/>
                </a:cubicBezTo>
                <a:lnTo>
                  <a:pt x="21771" y="258257"/>
                </a:lnTo>
                <a:cubicBezTo>
                  <a:pt x="11952" y="260006"/>
                  <a:pt x="2576" y="253459"/>
                  <a:pt x="836" y="243639"/>
                </a:cubicBezTo>
                <a:cubicBezTo>
                  <a:pt x="0" y="238898"/>
                  <a:pt x="1093" y="234019"/>
                  <a:pt x="3872" y="230087"/>
                </a:cubicBezTo>
                <a:cubicBezTo>
                  <a:pt x="6651" y="226155"/>
                  <a:pt x="10886" y="223497"/>
                  <a:pt x="15635" y="222704"/>
                </a:cubicBezTo>
                <a:lnTo>
                  <a:pt x="25561" y="220899"/>
                </a:lnTo>
                <a:cubicBezTo>
                  <a:pt x="25561" y="216568"/>
                  <a:pt x="25561" y="212056"/>
                  <a:pt x="25561" y="207544"/>
                </a:cubicBezTo>
                <a:cubicBezTo>
                  <a:pt x="25561" y="203032"/>
                  <a:pt x="25561" y="198521"/>
                  <a:pt x="25561" y="194189"/>
                </a:cubicBezTo>
                <a:lnTo>
                  <a:pt x="15635" y="192384"/>
                </a:lnTo>
                <a:cubicBezTo>
                  <a:pt x="10886" y="191591"/>
                  <a:pt x="6651" y="188933"/>
                  <a:pt x="3872" y="185001"/>
                </a:cubicBezTo>
                <a:cubicBezTo>
                  <a:pt x="1093" y="181070"/>
                  <a:pt x="0" y="176191"/>
                  <a:pt x="836" y="171450"/>
                </a:cubicBezTo>
                <a:cubicBezTo>
                  <a:pt x="1586" y="166668"/>
                  <a:pt x="4226" y="162388"/>
                  <a:pt x="8163" y="159571"/>
                </a:cubicBezTo>
                <a:cubicBezTo>
                  <a:pt x="12099" y="156754"/>
                  <a:pt x="17002" y="155637"/>
                  <a:pt x="21771" y="156470"/>
                </a:cubicBezTo>
                <a:lnTo>
                  <a:pt x="31697" y="158275"/>
                </a:lnTo>
                <a:cubicBezTo>
                  <a:pt x="34196" y="149656"/>
                  <a:pt x="37271" y="141215"/>
                  <a:pt x="40901" y="133009"/>
                </a:cubicBezTo>
                <a:lnTo>
                  <a:pt x="32238" y="128136"/>
                </a:lnTo>
                <a:cubicBezTo>
                  <a:pt x="23569" y="123151"/>
                  <a:pt x="20581" y="112083"/>
                  <a:pt x="25564" y="103413"/>
                </a:cubicBezTo>
                <a:cubicBezTo>
                  <a:pt x="30547" y="94743"/>
                  <a:pt x="41614" y="91753"/>
                  <a:pt x="50286" y="96733"/>
                </a:cubicBezTo>
                <a:lnTo>
                  <a:pt x="58948" y="101787"/>
                </a:lnTo>
                <a:cubicBezTo>
                  <a:pt x="64214" y="94566"/>
                  <a:pt x="69941" y="87694"/>
                  <a:pt x="76093" y="81213"/>
                </a:cubicBezTo>
                <a:lnTo>
                  <a:pt x="69596" y="73994"/>
                </a:lnTo>
                <a:cubicBezTo>
                  <a:pt x="64101" y="66357"/>
                  <a:pt x="65393" y="55780"/>
                  <a:pt x="72567" y="49692"/>
                </a:cubicBezTo>
                <a:cubicBezTo>
                  <a:pt x="79740" y="43604"/>
                  <a:pt x="90387" y="44048"/>
                  <a:pt x="97028" y="50713"/>
                </a:cubicBezTo>
                <a:lnTo>
                  <a:pt x="103706" y="58473"/>
                </a:lnTo>
                <a:cubicBezTo>
                  <a:pt x="111133" y="53464"/>
                  <a:pt x="118914" y="49001"/>
                  <a:pt x="126987" y="45118"/>
                </a:cubicBezTo>
                <a:lnTo>
                  <a:pt x="123558" y="35733"/>
                </a:lnTo>
                <a:cubicBezTo>
                  <a:pt x="121876" y="31212"/>
                  <a:pt x="122075" y="26205"/>
                  <a:pt x="124109" y="21831"/>
                </a:cubicBezTo>
                <a:cubicBezTo>
                  <a:pt x="126144" y="17457"/>
                  <a:pt x="129845" y="14079"/>
                  <a:pt x="134386" y="12452"/>
                </a:cubicBezTo>
                <a:cubicBezTo>
                  <a:pt x="143755" y="9068"/>
                  <a:pt x="154095" y="13914"/>
                  <a:pt x="157487" y="23281"/>
                </a:cubicBezTo>
                <a:lnTo>
                  <a:pt x="160916" y="32846"/>
                </a:lnTo>
                <a:cubicBezTo>
                  <a:pt x="169568" y="30580"/>
                  <a:pt x="178375" y="28952"/>
                  <a:pt x="187265" y="27973"/>
                </a:cubicBezTo>
                <a:lnTo>
                  <a:pt x="187265" y="18047"/>
                </a:lnTo>
                <a:cubicBezTo>
                  <a:pt x="187265" y="8080"/>
                  <a:pt x="195345" y="0"/>
                  <a:pt x="205312" y="0"/>
                </a:cubicBezTo>
                <a:cubicBezTo>
                  <a:pt x="215280" y="0"/>
                  <a:pt x="223360" y="8080"/>
                  <a:pt x="223360" y="18047"/>
                </a:cubicBezTo>
                <a:lnTo>
                  <a:pt x="223360" y="27973"/>
                </a:lnTo>
                <a:cubicBezTo>
                  <a:pt x="232250" y="28952"/>
                  <a:pt x="241057" y="30580"/>
                  <a:pt x="249709" y="32846"/>
                </a:cubicBezTo>
                <a:lnTo>
                  <a:pt x="253138" y="23281"/>
                </a:lnTo>
                <a:cubicBezTo>
                  <a:pt x="256530" y="13914"/>
                  <a:pt x="266870" y="9068"/>
                  <a:pt x="276239" y="12452"/>
                </a:cubicBezTo>
                <a:cubicBezTo>
                  <a:pt x="280780" y="14079"/>
                  <a:pt x="284481" y="17457"/>
                  <a:pt x="286516" y="21831"/>
                </a:cubicBezTo>
                <a:cubicBezTo>
                  <a:pt x="288550" y="26205"/>
                  <a:pt x="288749" y="31212"/>
                  <a:pt x="287067" y="35733"/>
                </a:cubicBezTo>
                <a:lnTo>
                  <a:pt x="283638" y="45118"/>
                </a:lnTo>
                <a:cubicBezTo>
                  <a:pt x="291835" y="48985"/>
                  <a:pt x="299737" y="53449"/>
                  <a:pt x="307280" y="58473"/>
                </a:cubicBezTo>
                <a:lnTo>
                  <a:pt x="313597" y="50713"/>
                </a:lnTo>
                <a:cubicBezTo>
                  <a:pt x="320269" y="44671"/>
                  <a:pt x="330374" y="44469"/>
                  <a:pt x="337282" y="50241"/>
                </a:cubicBezTo>
                <a:cubicBezTo>
                  <a:pt x="344190" y="56013"/>
                  <a:pt x="345788" y="65992"/>
                  <a:pt x="341029" y="73633"/>
                </a:cubicBezTo>
                <a:lnTo>
                  <a:pt x="334532" y="81213"/>
                </a:lnTo>
                <a:cubicBezTo>
                  <a:pt x="340697" y="87810"/>
                  <a:pt x="346424" y="94803"/>
                  <a:pt x="351677" y="102148"/>
                </a:cubicBezTo>
                <a:lnTo>
                  <a:pt x="360339" y="97094"/>
                </a:lnTo>
                <a:cubicBezTo>
                  <a:pt x="369011" y="92113"/>
                  <a:pt x="380078" y="95104"/>
                  <a:pt x="385061" y="103774"/>
                </a:cubicBezTo>
                <a:cubicBezTo>
                  <a:pt x="390043" y="112444"/>
                  <a:pt x="387056" y="123512"/>
                  <a:pt x="378387" y="128497"/>
                </a:cubicBezTo>
                <a:lnTo>
                  <a:pt x="369724" y="133369"/>
                </a:lnTo>
                <a:cubicBezTo>
                  <a:pt x="373353" y="141576"/>
                  <a:pt x="376428" y="150017"/>
                  <a:pt x="378928" y="158636"/>
                </a:cubicBezTo>
                <a:lnTo>
                  <a:pt x="388854" y="156831"/>
                </a:lnTo>
                <a:cubicBezTo>
                  <a:pt x="398673" y="155082"/>
                  <a:pt x="408049" y="161629"/>
                  <a:pt x="409789" y="171449"/>
                </a:cubicBezTo>
                <a:cubicBezTo>
                  <a:pt x="410625" y="176191"/>
                  <a:pt x="409532" y="181070"/>
                  <a:pt x="406753" y="185001"/>
                </a:cubicBezTo>
                <a:cubicBezTo>
                  <a:pt x="403974" y="188933"/>
                  <a:pt x="399739" y="191591"/>
                  <a:pt x="394990" y="192384"/>
                </a:cubicBezTo>
                <a:lnTo>
                  <a:pt x="385064" y="194189"/>
                </a:lnTo>
                <a:cubicBezTo>
                  <a:pt x="385064" y="198520"/>
                  <a:pt x="385064" y="203032"/>
                  <a:pt x="385064" y="207544"/>
                </a:cubicBezTo>
                <a:cubicBezTo>
                  <a:pt x="385064" y="212056"/>
                  <a:pt x="385064" y="216568"/>
                  <a:pt x="385064" y="220899"/>
                </a:cubicBezTo>
                <a:lnTo>
                  <a:pt x="394990" y="222704"/>
                </a:lnTo>
                <a:cubicBezTo>
                  <a:pt x="399739" y="223497"/>
                  <a:pt x="403974" y="226155"/>
                  <a:pt x="406753" y="230087"/>
                </a:cubicBezTo>
                <a:cubicBezTo>
                  <a:pt x="409532" y="234018"/>
                  <a:pt x="410625" y="238897"/>
                  <a:pt x="409789" y="243639"/>
                </a:cubicBezTo>
                <a:cubicBezTo>
                  <a:pt x="409038" y="248421"/>
                  <a:pt x="406398" y="252701"/>
                  <a:pt x="402462" y="255517"/>
                </a:cubicBezTo>
                <a:close/>
                <a:moveTo>
                  <a:pt x="327132" y="148890"/>
                </a:moveTo>
                <a:cubicBezTo>
                  <a:pt x="307386" y="107928"/>
                  <a:pt x="268415" y="79598"/>
                  <a:pt x="223360" y="73452"/>
                </a:cubicBezTo>
                <a:moveTo>
                  <a:pt x="306919" y="297781"/>
                </a:moveTo>
                <a:cubicBezTo>
                  <a:pt x="331408" y="274467"/>
                  <a:pt x="343848" y="241207"/>
                  <a:pt x="340668" y="207544"/>
                </a:cubicBezTo>
                <a:cubicBezTo>
                  <a:pt x="340628" y="199428"/>
                  <a:pt x="339843" y="191333"/>
                  <a:pt x="338322" y="183361"/>
                </a:cubicBezTo>
                <a:moveTo>
                  <a:pt x="141064" y="326657"/>
                </a:moveTo>
                <a:cubicBezTo>
                  <a:pt x="160800" y="337318"/>
                  <a:pt x="182880" y="342900"/>
                  <a:pt x="205312" y="342900"/>
                </a:cubicBezTo>
                <a:cubicBezTo>
                  <a:pt x="230348" y="343398"/>
                  <a:pt x="254885" y="335872"/>
                  <a:pt x="275336" y="321423"/>
                </a:cubicBezTo>
                <a:moveTo>
                  <a:pt x="72303" y="183361"/>
                </a:moveTo>
                <a:cubicBezTo>
                  <a:pt x="70782" y="191333"/>
                  <a:pt x="69997" y="199428"/>
                  <a:pt x="69957" y="207544"/>
                </a:cubicBezTo>
                <a:cubicBezTo>
                  <a:pt x="70002" y="244530"/>
                  <a:pt x="85199" y="279881"/>
                  <a:pt x="112008" y="305361"/>
                </a:cubicBezTo>
                <a:moveTo>
                  <a:pt x="99735" y="123083"/>
                </a:moveTo>
                <a:cubicBezTo>
                  <a:pt x="93343" y="131029"/>
                  <a:pt x="87893" y="139690"/>
                  <a:pt x="83493" y="148890"/>
                </a:cubicBezTo>
                <a:moveTo>
                  <a:pt x="223360" y="73452"/>
                </a:moveTo>
                <a:cubicBezTo>
                  <a:pt x="200001" y="70440"/>
                  <a:pt x="176261" y="73485"/>
                  <a:pt x="154419" y="82296"/>
                </a:cubicBezTo>
                <a:moveTo>
                  <a:pt x="306919" y="297781"/>
                </a:moveTo>
                <a:cubicBezTo>
                  <a:pt x="293244" y="290863"/>
                  <a:pt x="281471" y="280701"/>
                  <a:pt x="272629" y="268183"/>
                </a:cubicBezTo>
                <a:cubicBezTo>
                  <a:pt x="266348" y="259008"/>
                  <a:pt x="261876" y="248717"/>
                  <a:pt x="259455" y="237864"/>
                </a:cubicBezTo>
                <a:cubicBezTo>
                  <a:pt x="258531" y="235243"/>
                  <a:pt x="257384" y="232707"/>
                  <a:pt x="256026" y="230284"/>
                </a:cubicBezTo>
                <a:cubicBezTo>
                  <a:pt x="284438" y="219188"/>
                  <a:pt x="300862" y="189374"/>
                  <a:pt x="295059" y="159429"/>
                </a:cubicBezTo>
                <a:cubicBezTo>
                  <a:pt x="289256" y="129484"/>
                  <a:pt x="262884" y="107963"/>
                  <a:pt x="232383" y="108284"/>
                </a:cubicBezTo>
                <a:cubicBezTo>
                  <a:pt x="153697" y="109367"/>
                  <a:pt x="148102" y="105035"/>
                  <a:pt x="139259" y="112976"/>
                </a:cubicBezTo>
                <a:cubicBezTo>
                  <a:pt x="130416" y="120917"/>
                  <a:pt x="135108" y="118932"/>
                  <a:pt x="112008" y="305361"/>
                </a:cubicBezTo>
                <a:moveTo>
                  <a:pt x="145576" y="329003"/>
                </a:moveTo>
                <a:lnTo>
                  <a:pt x="156585" y="234615"/>
                </a:lnTo>
                <a:lnTo>
                  <a:pt x="205312" y="234615"/>
                </a:lnTo>
                <a:cubicBezTo>
                  <a:pt x="214249" y="234918"/>
                  <a:pt x="222007" y="240863"/>
                  <a:pt x="224623" y="249414"/>
                </a:cubicBezTo>
                <a:cubicBezTo>
                  <a:pt x="228903" y="265230"/>
                  <a:pt x="236535" y="279941"/>
                  <a:pt x="247002" y="292547"/>
                </a:cubicBezTo>
                <a:cubicBezTo>
                  <a:pt x="254727" y="303841"/>
                  <a:pt x="264452" y="313627"/>
                  <a:pt x="275697" y="321423"/>
                </a:cubicBezTo>
                <a:moveTo>
                  <a:pt x="167413" y="144378"/>
                </a:moveTo>
                <a:lnTo>
                  <a:pt x="232383" y="144378"/>
                </a:lnTo>
                <a:cubicBezTo>
                  <a:pt x="247334" y="144378"/>
                  <a:pt x="259455" y="156499"/>
                  <a:pt x="259455" y="171450"/>
                </a:cubicBezTo>
                <a:cubicBezTo>
                  <a:pt x="259455" y="186400"/>
                  <a:pt x="247334" y="198521"/>
                  <a:pt x="232383" y="198521"/>
                </a:cubicBezTo>
                <a:lnTo>
                  <a:pt x="160194" y="198521"/>
                </a:lnTo>
                <a:close/>
              </a:path>
            </a:pathLst>
          </a:custGeom>
          <a:noFill/>
          <a:ln w="13535">
            <a:solidFill>
              <a:srgbClr val="DE8431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34">
            <a:extLst>
              <a:ext uri="{FF2B5EF4-FFF2-40B4-BE49-F238E27FC236}">
                <a16:creationId xmlns:a16="http://schemas.microsoft.com/office/drawing/2014/main" id="{359ECA92-6741-FD26-7628-7D8944D244D6}"/>
              </a:ext>
            </a:extLst>
          </p:cNvPr>
          <p:cNvSpPr/>
          <p:nvPr/>
        </p:nvSpPr>
        <p:spPr>
          <a:xfrm>
            <a:off x="3767388" y="3668718"/>
            <a:ext cx="406065" cy="406065"/>
          </a:xfrm>
          <a:custGeom>
            <a:avLst/>
            <a:gdLst/>
            <a:ahLst/>
            <a:cxnLst/>
            <a:rect l="0" t="0" r="0" b="0"/>
            <a:pathLst>
              <a:path w="406065" h="406065">
                <a:moveTo>
                  <a:pt x="406065" y="369971"/>
                </a:moveTo>
                <a:cubicBezTo>
                  <a:pt x="406065" y="389823"/>
                  <a:pt x="389823" y="406065"/>
                  <a:pt x="369971" y="406065"/>
                </a:cubicBezTo>
                <a:lnTo>
                  <a:pt x="36094" y="406065"/>
                </a:lnTo>
                <a:cubicBezTo>
                  <a:pt x="16242" y="406065"/>
                  <a:pt x="0" y="389823"/>
                  <a:pt x="0" y="369971"/>
                </a:cubicBezTo>
                <a:lnTo>
                  <a:pt x="0" y="36094"/>
                </a:lnTo>
                <a:cubicBezTo>
                  <a:pt x="0" y="16242"/>
                  <a:pt x="16242" y="0"/>
                  <a:pt x="36094" y="0"/>
                </a:cubicBezTo>
                <a:lnTo>
                  <a:pt x="369971" y="0"/>
                </a:lnTo>
                <a:cubicBezTo>
                  <a:pt x="389823" y="0"/>
                  <a:pt x="406065" y="16242"/>
                  <a:pt x="406065" y="36094"/>
                </a:cubicBezTo>
                <a:close/>
                <a:moveTo>
                  <a:pt x="324852" y="81213"/>
                </a:moveTo>
                <a:lnTo>
                  <a:pt x="81213" y="81213"/>
                </a:lnTo>
                <a:lnTo>
                  <a:pt x="81213" y="171450"/>
                </a:lnTo>
                <a:lnTo>
                  <a:pt x="324852" y="171450"/>
                </a:lnTo>
                <a:close/>
                <a:moveTo>
                  <a:pt x="162426" y="81213"/>
                </a:moveTo>
                <a:lnTo>
                  <a:pt x="162426" y="171450"/>
                </a:lnTo>
                <a:moveTo>
                  <a:pt x="243639" y="81213"/>
                </a:moveTo>
                <a:lnTo>
                  <a:pt x="243639" y="171450"/>
                </a:lnTo>
                <a:moveTo>
                  <a:pt x="324852" y="234615"/>
                </a:moveTo>
                <a:lnTo>
                  <a:pt x="81213" y="234615"/>
                </a:lnTo>
                <a:lnTo>
                  <a:pt x="81213" y="324852"/>
                </a:lnTo>
                <a:lnTo>
                  <a:pt x="324852" y="324852"/>
                </a:lnTo>
                <a:close/>
                <a:moveTo>
                  <a:pt x="162426" y="234615"/>
                </a:moveTo>
                <a:lnTo>
                  <a:pt x="162426" y="324852"/>
                </a:lnTo>
                <a:moveTo>
                  <a:pt x="243639" y="234615"/>
                </a:moveTo>
                <a:lnTo>
                  <a:pt x="243639" y="324852"/>
                </a:lnTo>
              </a:path>
            </a:pathLst>
          </a:custGeom>
          <a:noFill/>
          <a:ln w="13535">
            <a:solidFill>
              <a:srgbClr val="4E88E7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863FD26-0E23-7B0C-DECF-35F79E1D5B45}"/>
              </a:ext>
            </a:extLst>
          </p:cNvPr>
          <p:cNvSpPr txBox="1"/>
          <p:nvPr/>
        </p:nvSpPr>
        <p:spPr>
          <a:xfrm>
            <a:off x="2705089" y="900368"/>
            <a:ext cx="632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מטרות ממוקדות לפרויקט</a:t>
            </a:r>
            <a:endParaRPr lang="en-IL" sz="36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38EB5A71-75C5-7758-6746-C77CD3D3B558}"/>
              </a:ext>
            </a:extLst>
          </p:cNvPr>
          <p:cNvSpPr txBox="1"/>
          <p:nvPr/>
        </p:nvSpPr>
        <p:spPr>
          <a:xfrm>
            <a:off x="791436" y="1978718"/>
            <a:ext cx="2099602" cy="13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kern="100" dirty="0">
                <a:solidFill>
                  <a:srgbClr val="E5575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להפחית חוסרים במלאי באמצעות תחזיות ביקוש מדויקות </a:t>
            </a:r>
            <a:endParaRPr lang="en-IL" sz="1800" b="1" kern="100" dirty="0">
              <a:solidFill>
                <a:srgbClr val="E55753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D3DE014C-A93F-371B-0866-4C3CA15DCCBC}"/>
              </a:ext>
            </a:extLst>
          </p:cNvPr>
          <p:cNvSpPr txBox="1"/>
          <p:nvPr/>
        </p:nvSpPr>
        <p:spPr>
          <a:xfrm>
            <a:off x="3130555" y="2393241"/>
            <a:ext cx="1679730" cy="1036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kern="100" dirty="0">
                <a:solidFill>
                  <a:srgbClr val="4E88E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לפתח מודל חיזוי חכם מבוסס למידת מכונה </a:t>
            </a:r>
            <a:endParaRPr lang="en-IL" sz="1800" b="1" kern="100" dirty="0">
              <a:solidFill>
                <a:srgbClr val="4E88E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C4D00279-5E7B-5055-7179-A1C2F039313A}"/>
              </a:ext>
            </a:extLst>
          </p:cNvPr>
          <p:cNvSpPr txBox="1"/>
          <p:nvPr/>
        </p:nvSpPr>
        <p:spPr>
          <a:xfrm>
            <a:off x="5261250" y="2516187"/>
            <a:ext cx="1679730" cy="1036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kern="100" dirty="0">
                <a:solidFill>
                  <a:srgbClr val="3CC58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לשפר תהליך הזמנת מלאי והחלטות רכש </a:t>
            </a:r>
            <a:endParaRPr lang="en-IL" sz="1800" b="1" kern="100" dirty="0">
              <a:solidFill>
                <a:srgbClr val="3CC583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006BA4E3-0005-6ADC-1667-DE4E63D0B2B9}"/>
              </a:ext>
            </a:extLst>
          </p:cNvPr>
          <p:cNvSpPr txBox="1"/>
          <p:nvPr/>
        </p:nvSpPr>
        <p:spPr>
          <a:xfrm>
            <a:off x="7302419" y="2132060"/>
            <a:ext cx="1824781" cy="13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להשוות שיטות חיזוי מסורתיות מול שיטות מתקדמות </a:t>
            </a:r>
            <a:endParaRPr lang="en-IL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CAE2248-A266-EA3E-BF7B-150CEB167F5B}"/>
              </a:ext>
            </a:extLst>
          </p:cNvPr>
          <p:cNvSpPr txBox="1"/>
          <p:nvPr/>
        </p:nvSpPr>
        <p:spPr>
          <a:xfrm>
            <a:off x="9567699" y="1869124"/>
            <a:ext cx="1547412" cy="13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kern="100" dirty="0">
                <a:solidFill>
                  <a:srgbClr val="DE843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David" panose="020E0502060401010101" pitchFamily="34" charset="-79"/>
              </a:rPr>
              <a:t>ליישם את המודל בסביבת עבודה אמיתית בפועל</a:t>
            </a:r>
            <a:endParaRPr lang="en-IL" sz="1800" b="1" kern="100" dirty="0">
              <a:solidFill>
                <a:srgbClr val="DE843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A9FFC26D-2F14-D5AC-26EE-2D4065F483EF}"/>
              </a:ext>
            </a:extLst>
          </p:cNvPr>
          <p:cNvSpPr/>
          <p:nvPr/>
        </p:nvSpPr>
        <p:spPr>
          <a:xfrm>
            <a:off x="0" y="0"/>
            <a:ext cx="908720" cy="6923314"/>
          </a:xfrm>
          <a:prstGeom prst="halfFram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42" name="Google Shape;175;p19">
            <a:extLst>
              <a:ext uri="{FF2B5EF4-FFF2-40B4-BE49-F238E27FC236}">
                <a16:creationId xmlns:a16="http://schemas.microsoft.com/office/drawing/2014/main" id="{4C18C949-F1EF-93AF-B1C4-74253A1296C5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A4348747-95EA-F63F-65BA-9741BAE5E24C}"/>
              </a:ext>
            </a:extLst>
          </p:cNvPr>
          <p:cNvSpPr txBox="1">
            <a:spLocks/>
          </p:cNvSpPr>
          <p:nvPr/>
        </p:nvSpPr>
        <p:spPr>
          <a:xfrm>
            <a:off x="11695558" y="6356349"/>
            <a:ext cx="34404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6</a:t>
            </a:fld>
            <a:endParaRPr lang="en-IL" dirty="0"/>
          </a:p>
        </p:txBody>
      </p:sp>
      <p:sp>
        <p:nvSpPr>
          <p:cNvPr id="50" name="Google Shape;175;p19">
            <a:extLst>
              <a:ext uri="{FF2B5EF4-FFF2-40B4-BE49-F238E27FC236}">
                <a16:creationId xmlns:a16="http://schemas.microsoft.com/office/drawing/2014/main" id="{8B0DA264-C49F-AB87-BDC7-B7A2B8F56DA1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51" name="מלבן: פינות מעוגלות 6">
            <a:extLst>
              <a:ext uri="{FF2B5EF4-FFF2-40B4-BE49-F238E27FC236}">
                <a16:creationId xmlns:a16="http://schemas.microsoft.com/office/drawing/2014/main" id="{9D596080-9D16-F130-4C6F-13254B4A783C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026" name="מחבר חץ ישר 8">
            <a:extLst>
              <a:ext uri="{FF2B5EF4-FFF2-40B4-BE49-F238E27FC236}">
                <a16:creationId xmlns:a16="http://schemas.microsoft.com/office/drawing/2014/main" id="{2DA484D0-4913-0F59-73FE-0BFBAB6EC072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8" name="מלבן: פינות מעוגלות 10">
            <a:extLst>
              <a:ext uri="{FF2B5EF4-FFF2-40B4-BE49-F238E27FC236}">
                <a16:creationId xmlns:a16="http://schemas.microsoft.com/office/drawing/2014/main" id="{F973F8A2-6BAE-2FE6-D20A-D9CBCF7BF619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32" name="Google Shape;175;p19">
            <a:extLst>
              <a:ext uri="{FF2B5EF4-FFF2-40B4-BE49-F238E27FC236}">
                <a16:creationId xmlns:a16="http://schemas.microsoft.com/office/drawing/2014/main" id="{B92B98AE-AFCB-F2D3-DFD2-45FA76C0AE2C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1033" name="מלבן: פינות מעוגלות 14">
            <a:extLst>
              <a:ext uri="{FF2B5EF4-FFF2-40B4-BE49-F238E27FC236}">
                <a16:creationId xmlns:a16="http://schemas.microsoft.com/office/drawing/2014/main" id="{A1EBC9FE-8B87-E251-6D2E-1D73C6B38A6C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34" name="Google Shape;175;p19">
            <a:extLst>
              <a:ext uri="{FF2B5EF4-FFF2-40B4-BE49-F238E27FC236}">
                <a16:creationId xmlns:a16="http://schemas.microsoft.com/office/drawing/2014/main" id="{A81A1816-8EE8-687E-8517-5A9B6A4F1D69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1036" name="מלבן: פינות מעוגלות 17">
            <a:extLst>
              <a:ext uri="{FF2B5EF4-FFF2-40B4-BE49-F238E27FC236}">
                <a16:creationId xmlns:a16="http://schemas.microsoft.com/office/drawing/2014/main" id="{F6CFEAE7-50DF-27EE-9E40-8CF1821FA155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38" name="Google Shape;175;p19">
            <a:extLst>
              <a:ext uri="{FF2B5EF4-FFF2-40B4-BE49-F238E27FC236}">
                <a16:creationId xmlns:a16="http://schemas.microsoft.com/office/drawing/2014/main" id="{144B44F6-B797-EF92-CDD9-B57474FBA1FD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1040" name="מלבן: פינות מעוגלות 20">
            <a:extLst>
              <a:ext uri="{FF2B5EF4-FFF2-40B4-BE49-F238E27FC236}">
                <a16:creationId xmlns:a16="http://schemas.microsoft.com/office/drawing/2014/main" id="{99E863E6-F7D8-85E3-A6FA-B236E16034B0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42" name="Google Shape;175;p19">
            <a:extLst>
              <a:ext uri="{FF2B5EF4-FFF2-40B4-BE49-F238E27FC236}">
                <a16:creationId xmlns:a16="http://schemas.microsoft.com/office/drawing/2014/main" id="{CFDF6EFE-CB33-6EF1-2659-85C99FDBF577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1044" name="מלבן: פינות מעוגלות 23">
            <a:extLst>
              <a:ext uri="{FF2B5EF4-FFF2-40B4-BE49-F238E27FC236}">
                <a16:creationId xmlns:a16="http://schemas.microsoft.com/office/drawing/2014/main" id="{3542FF64-AC71-5FE4-C0AA-A526D7EAD4CE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45" name="Google Shape;175;p19">
            <a:extLst>
              <a:ext uri="{FF2B5EF4-FFF2-40B4-BE49-F238E27FC236}">
                <a16:creationId xmlns:a16="http://schemas.microsoft.com/office/drawing/2014/main" id="{94F7AF44-AE42-5670-4853-D777060B123D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1046" name="מלבן: פינות מעוגלות 17">
            <a:extLst>
              <a:ext uri="{FF2B5EF4-FFF2-40B4-BE49-F238E27FC236}">
                <a16:creationId xmlns:a16="http://schemas.microsoft.com/office/drawing/2014/main" id="{5A680981-B532-3F6E-B492-0ABF67AFF9BA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47" name="Google Shape;175;p19">
            <a:extLst>
              <a:ext uri="{FF2B5EF4-FFF2-40B4-BE49-F238E27FC236}">
                <a16:creationId xmlns:a16="http://schemas.microsoft.com/office/drawing/2014/main" id="{A132181D-9CB4-F0CF-0278-1430267AC876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1048" name="מלבן: פינות מעוגלות 17">
            <a:extLst>
              <a:ext uri="{FF2B5EF4-FFF2-40B4-BE49-F238E27FC236}">
                <a16:creationId xmlns:a16="http://schemas.microsoft.com/office/drawing/2014/main" id="{12E29B61-1B88-7820-06E9-4B9F3A2A18E7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49" name="Google Shape;175;p19">
            <a:extLst>
              <a:ext uri="{FF2B5EF4-FFF2-40B4-BE49-F238E27FC236}">
                <a16:creationId xmlns:a16="http://schemas.microsoft.com/office/drawing/2014/main" id="{8A7D0C58-2C6A-EFA7-14AB-D53C3723F5DB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1050" name="מחבר חץ ישר 8">
            <a:extLst>
              <a:ext uri="{FF2B5EF4-FFF2-40B4-BE49-F238E27FC236}">
                <a16:creationId xmlns:a16="http://schemas.microsoft.com/office/drawing/2014/main" id="{AE956AEE-29BE-580F-8054-6594D690EBDB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מחבר חץ ישר 8">
            <a:extLst>
              <a:ext uri="{FF2B5EF4-FFF2-40B4-BE49-F238E27FC236}">
                <a16:creationId xmlns:a16="http://schemas.microsoft.com/office/drawing/2014/main" id="{0300DB3E-9DF0-D106-9CF4-568859C6C78E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מחבר חץ ישר 8">
            <a:extLst>
              <a:ext uri="{FF2B5EF4-FFF2-40B4-BE49-F238E27FC236}">
                <a16:creationId xmlns:a16="http://schemas.microsoft.com/office/drawing/2014/main" id="{315AF391-2EEE-9029-3028-0FE3B430ABB6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3" name="מחבר חץ ישר 8">
            <a:extLst>
              <a:ext uri="{FF2B5EF4-FFF2-40B4-BE49-F238E27FC236}">
                <a16:creationId xmlns:a16="http://schemas.microsoft.com/office/drawing/2014/main" id="{5C0D35AA-B914-568E-FF8A-73518E1C102B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4" name="מחבר חץ ישר 8">
            <a:extLst>
              <a:ext uri="{FF2B5EF4-FFF2-40B4-BE49-F238E27FC236}">
                <a16:creationId xmlns:a16="http://schemas.microsoft.com/office/drawing/2014/main" id="{3E462B82-A243-09A2-EFF0-96EEDD9BD04A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5" name="מחבר חץ ישר 8">
            <a:extLst>
              <a:ext uri="{FF2B5EF4-FFF2-40B4-BE49-F238E27FC236}">
                <a16:creationId xmlns:a16="http://schemas.microsoft.com/office/drawing/2014/main" id="{E0F464E5-9486-2C5B-1175-F957E2838464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50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A graph with a sign and text&#10;&#10;AI-generated content may be incorrect.">
            <a:extLst>
              <a:ext uri="{FF2B5EF4-FFF2-40B4-BE49-F238E27FC236}">
                <a16:creationId xmlns:a16="http://schemas.microsoft.com/office/drawing/2014/main" id="{A33E25FF-7E55-C838-1A5C-7292190AD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6" y="3396453"/>
            <a:ext cx="1735737" cy="137778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E7FA9AB-765B-C9C4-42D1-E348FAC6819E}"/>
              </a:ext>
            </a:extLst>
          </p:cNvPr>
          <p:cNvSpPr txBox="1"/>
          <p:nvPr/>
        </p:nvSpPr>
        <p:spPr>
          <a:xfrm>
            <a:off x="653729" y="1387661"/>
            <a:ext cx="26188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800" b="1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 להערכת תוצרי הפרויקט </a:t>
            </a:r>
            <a:endParaRPr lang="en-IL" sz="28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2" name="Half Frame 81">
            <a:extLst>
              <a:ext uri="{FF2B5EF4-FFF2-40B4-BE49-F238E27FC236}">
                <a16:creationId xmlns:a16="http://schemas.microsoft.com/office/drawing/2014/main" id="{D6F63B32-25E8-D62A-C97A-054E5068E31A}"/>
              </a:ext>
            </a:extLst>
          </p:cNvPr>
          <p:cNvSpPr/>
          <p:nvPr/>
        </p:nvSpPr>
        <p:spPr>
          <a:xfrm>
            <a:off x="0" y="0"/>
            <a:ext cx="908720" cy="6923314"/>
          </a:xfrm>
          <a:prstGeom prst="halfFram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435277F-B665-77B0-B1F0-60ECF8B2BF91}"/>
              </a:ext>
            </a:extLst>
          </p:cNvPr>
          <p:cNvCxnSpPr>
            <a:cxnSpLocks/>
          </p:cNvCxnSpPr>
          <p:nvPr/>
        </p:nvCxnSpPr>
        <p:spPr>
          <a:xfrm flipV="1">
            <a:off x="3352800" y="385313"/>
            <a:ext cx="0" cy="5193102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Slide Number Placeholder 5">
            <a:extLst>
              <a:ext uri="{FF2B5EF4-FFF2-40B4-BE49-F238E27FC236}">
                <a16:creationId xmlns:a16="http://schemas.microsoft.com/office/drawing/2014/main" id="{62C35032-9336-66E3-31A5-928BA4D81C2B}"/>
              </a:ext>
            </a:extLst>
          </p:cNvPr>
          <p:cNvSpPr txBox="1">
            <a:spLocks/>
          </p:cNvSpPr>
          <p:nvPr/>
        </p:nvSpPr>
        <p:spPr>
          <a:xfrm>
            <a:off x="11695558" y="6356349"/>
            <a:ext cx="34404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7</a:t>
            </a:fld>
            <a:endParaRPr lang="en-IL" dirty="0"/>
          </a:p>
        </p:txBody>
      </p:sp>
      <p:sp>
        <p:nvSpPr>
          <p:cNvPr id="87" name="Google Shape;175;p19">
            <a:extLst>
              <a:ext uri="{FF2B5EF4-FFF2-40B4-BE49-F238E27FC236}">
                <a16:creationId xmlns:a16="http://schemas.microsoft.com/office/drawing/2014/main" id="{B33A5A5C-297A-95AD-6448-72DFA85B6B93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88" name="מלבן: פינות מעוגלות 6">
            <a:extLst>
              <a:ext uri="{FF2B5EF4-FFF2-40B4-BE49-F238E27FC236}">
                <a16:creationId xmlns:a16="http://schemas.microsoft.com/office/drawing/2014/main" id="{C55CDD9F-8A4E-F687-FD64-30386D934C56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89" name="מחבר חץ ישר 8">
            <a:extLst>
              <a:ext uri="{FF2B5EF4-FFF2-40B4-BE49-F238E27FC236}">
                <a16:creationId xmlns:a16="http://schemas.microsoft.com/office/drawing/2014/main" id="{40A17E16-E482-B87A-ADFD-23629DD2CCF5}"/>
              </a:ext>
            </a:extLst>
          </p:cNvPr>
          <p:cNvCxnSpPr>
            <a:cxnSpLocks/>
            <a:stCxn id="88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מלבן: פינות מעוגלות 10">
            <a:extLst>
              <a:ext uri="{FF2B5EF4-FFF2-40B4-BE49-F238E27FC236}">
                <a16:creationId xmlns:a16="http://schemas.microsoft.com/office/drawing/2014/main" id="{97AE455E-F41E-3738-ABB5-EBD10E054998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1" name="Google Shape;175;p19">
            <a:extLst>
              <a:ext uri="{FF2B5EF4-FFF2-40B4-BE49-F238E27FC236}">
                <a16:creationId xmlns:a16="http://schemas.microsoft.com/office/drawing/2014/main" id="{679B618F-6C10-9BE8-1AFA-B0AAE5CD80AB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92" name="מלבן: פינות מעוגלות 14">
            <a:extLst>
              <a:ext uri="{FF2B5EF4-FFF2-40B4-BE49-F238E27FC236}">
                <a16:creationId xmlns:a16="http://schemas.microsoft.com/office/drawing/2014/main" id="{9F8FDCB1-D741-CB5A-6D69-2AE655652FC8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Google Shape;175;p19">
            <a:extLst>
              <a:ext uri="{FF2B5EF4-FFF2-40B4-BE49-F238E27FC236}">
                <a16:creationId xmlns:a16="http://schemas.microsoft.com/office/drawing/2014/main" id="{234A9A53-EE04-F3A0-3198-B8A360FA59A9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94" name="מלבן: פינות מעוגלות 17">
            <a:extLst>
              <a:ext uri="{FF2B5EF4-FFF2-40B4-BE49-F238E27FC236}">
                <a16:creationId xmlns:a16="http://schemas.microsoft.com/office/drawing/2014/main" id="{FD6CE525-E697-C6E6-AD66-5D7D6E4F343D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5" name="Google Shape;175;p19">
            <a:extLst>
              <a:ext uri="{FF2B5EF4-FFF2-40B4-BE49-F238E27FC236}">
                <a16:creationId xmlns:a16="http://schemas.microsoft.com/office/drawing/2014/main" id="{1E47252A-12DB-17E7-52DA-D03E0B5C3F1D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96" name="מלבן: פינות מעוגלות 20">
            <a:extLst>
              <a:ext uri="{FF2B5EF4-FFF2-40B4-BE49-F238E27FC236}">
                <a16:creationId xmlns:a16="http://schemas.microsoft.com/office/drawing/2014/main" id="{37E65E20-B22F-90BB-E98D-E99030A08467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7" name="Google Shape;175;p19">
            <a:extLst>
              <a:ext uri="{FF2B5EF4-FFF2-40B4-BE49-F238E27FC236}">
                <a16:creationId xmlns:a16="http://schemas.microsoft.com/office/drawing/2014/main" id="{CC4AF05F-9985-9DFE-0B6C-35E2A5B6335F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98" name="מלבן: פינות מעוגלות 23">
            <a:extLst>
              <a:ext uri="{FF2B5EF4-FFF2-40B4-BE49-F238E27FC236}">
                <a16:creationId xmlns:a16="http://schemas.microsoft.com/office/drawing/2014/main" id="{0378F682-92E0-1D67-4A01-6886EF6413E1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Google Shape;175;p19">
            <a:extLst>
              <a:ext uri="{FF2B5EF4-FFF2-40B4-BE49-F238E27FC236}">
                <a16:creationId xmlns:a16="http://schemas.microsoft.com/office/drawing/2014/main" id="{C2EA215A-E404-28F2-7467-1975F9538AA7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100" name="מלבן: פינות מעוגלות 17">
            <a:extLst>
              <a:ext uri="{FF2B5EF4-FFF2-40B4-BE49-F238E27FC236}">
                <a16:creationId xmlns:a16="http://schemas.microsoft.com/office/drawing/2014/main" id="{493EC068-5E7E-6E83-61EA-494FA0A43CD8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1" name="Google Shape;175;p19">
            <a:extLst>
              <a:ext uri="{FF2B5EF4-FFF2-40B4-BE49-F238E27FC236}">
                <a16:creationId xmlns:a16="http://schemas.microsoft.com/office/drawing/2014/main" id="{CE7CA20B-A2B6-3E77-E74B-E4725E681915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102" name="מלבן: פינות מעוגלות 17">
            <a:extLst>
              <a:ext uri="{FF2B5EF4-FFF2-40B4-BE49-F238E27FC236}">
                <a16:creationId xmlns:a16="http://schemas.microsoft.com/office/drawing/2014/main" id="{5C941836-F0A3-930B-9FF1-3B1C84BE8781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3" name="Google Shape;175;p19">
            <a:extLst>
              <a:ext uri="{FF2B5EF4-FFF2-40B4-BE49-F238E27FC236}">
                <a16:creationId xmlns:a16="http://schemas.microsoft.com/office/drawing/2014/main" id="{A9D801ED-5B90-C5F9-64A0-E87021A65405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104" name="מחבר חץ ישר 8">
            <a:extLst>
              <a:ext uri="{FF2B5EF4-FFF2-40B4-BE49-F238E27FC236}">
                <a16:creationId xmlns:a16="http://schemas.microsoft.com/office/drawing/2014/main" id="{F0427961-C1DE-1E5F-8905-4725D47A284A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מחבר חץ ישר 8">
            <a:extLst>
              <a:ext uri="{FF2B5EF4-FFF2-40B4-BE49-F238E27FC236}">
                <a16:creationId xmlns:a16="http://schemas.microsoft.com/office/drawing/2014/main" id="{AFA5EC44-B15C-F370-494D-AC5426438402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מחבר חץ ישר 8">
            <a:extLst>
              <a:ext uri="{FF2B5EF4-FFF2-40B4-BE49-F238E27FC236}">
                <a16:creationId xmlns:a16="http://schemas.microsoft.com/office/drawing/2014/main" id="{CC60BC4B-2E6F-47A9-AB85-D7C542E35A80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מחבר חץ ישר 8">
            <a:extLst>
              <a:ext uri="{FF2B5EF4-FFF2-40B4-BE49-F238E27FC236}">
                <a16:creationId xmlns:a16="http://schemas.microsoft.com/office/drawing/2014/main" id="{64B14B19-898B-8A08-1149-76FCE98453C0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מחבר חץ ישר 8">
            <a:extLst>
              <a:ext uri="{FF2B5EF4-FFF2-40B4-BE49-F238E27FC236}">
                <a16:creationId xmlns:a16="http://schemas.microsoft.com/office/drawing/2014/main" id="{B82B6129-BB8F-B1B2-8209-6F31D45C2144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מחבר חץ ישר 8">
            <a:extLst>
              <a:ext uri="{FF2B5EF4-FFF2-40B4-BE49-F238E27FC236}">
                <a16:creationId xmlns:a16="http://schemas.microsoft.com/office/drawing/2014/main" id="{C3C8C079-3AC0-FEBC-5D89-BECB76C52BB4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27C4C4B7-519A-3E63-221D-1BDAB20E2F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116692"/>
                  </p:ext>
                </p:extLst>
              </p:nvPr>
            </p:nvGraphicFramePr>
            <p:xfrm>
              <a:off x="3663744" y="894364"/>
              <a:ext cx="8340742" cy="4211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42127">
                      <a:extLst>
                        <a:ext uri="{9D8B030D-6E8A-4147-A177-3AD203B41FA5}">
                          <a16:colId xmlns:a16="http://schemas.microsoft.com/office/drawing/2014/main" val="2147998849"/>
                        </a:ext>
                      </a:extLst>
                    </a:gridCol>
                    <a:gridCol w="2031960">
                      <a:extLst>
                        <a:ext uri="{9D8B030D-6E8A-4147-A177-3AD203B41FA5}">
                          <a16:colId xmlns:a16="http://schemas.microsoft.com/office/drawing/2014/main" val="587250132"/>
                        </a:ext>
                      </a:extLst>
                    </a:gridCol>
                    <a:gridCol w="866655">
                      <a:extLst>
                        <a:ext uri="{9D8B030D-6E8A-4147-A177-3AD203B41FA5}">
                          <a16:colId xmlns:a16="http://schemas.microsoft.com/office/drawing/2014/main" val="4147126347"/>
                        </a:ext>
                      </a:extLst>
                    </a:gridCol>
                  </a:tblGrid>
                  <a:tr h="41405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מה מודד?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מדד ביצוע </a:t>
                          </a:r>
                          <a:r>
                            <a:rPr lang="en-US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KPI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endParaRPr lang="en-IL" sz="160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1046502"/>
                      </a:ext>
                    </a:extLst>
                  </a:tr>
                  <a:tr h="41405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מספר ההזמנות הכולל שבוצעו במהלך תקופת הבדיקה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GB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en-GB" sz="1600" b="1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num_orders </a:t>
                          </a:r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מספר ההזמנות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1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9222644"/>
                      </a:ext>
                    </a:extLst>
                  </a:tr>
                  <a:tr h="41405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מציין את מספר הפעמים שבהן המלאי הגיע לאפס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GB" sz="1600" b="1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en-GB" sz="1600" b="1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zero_inv_events</a:t>
                          </a:r>
                          <a:r>
                            <a:rPr lang="en-GB" sz="1600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אירועים של מלאי אפס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2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6588088"/>
                      </a:ext>
                    </a:extLst>
                  </a:tr>
                  <a:tr h="41405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מייצג את מספר הימים שבהם לא היה מלאי זמין.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GB" sz="1600" b="1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en-GB" sz="1600" b="1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zero_inv_days</a:t>
                          </a:r>
                          <a:r>
                            <a:rPr lang="en-GB" sz="1600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ימים עם מלאי אפס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3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303817"/>
                      </a:ext>
                    </a:extLst>
                  </a:tr>
                  <a:tr h="41405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מודד את איכות ו דיוק המודל 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b="1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דיוק התחזית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1" i="1" u="sng" smtClean="0"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u="sng" smtClean="0"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sz="1600" b="1" i="1" u="sng" smtClean="0"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IL" sz="1600" b="1" u="sng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4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288380"/>
                      </a:ext>
                    </a:extLst>
                  </a:tr>
                  <a:tr h="41405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העלות הנובעת מאחזקת מלאי במחסן, כגון עלויות אחסון, ביטוח, פחת.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GB" sz="1600" b="1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en-GB" sz="1600" b="1" u="sng" dirty="0" err="1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total_holding_cost</a:t>
                          </a:r>
                          <a:r>
                            <a:rPr lang="en-GB" sz="1600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עלות כוללת של אחזקת מלאי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5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8068889"/>
                      </a:ext>
                    </a:extLst>
                  </a:tr>
                  <a:tr h="41405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העלויות שנגרמות כאשר המלאי לא זמין ללקוח, כגון אובדן מכירות, פגיעה באמון הלקוח, ועלויות טיפול בבעיות חריגות.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GB" sz="1600" b="1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en-GB" sz="1600" b="1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total_stockout_cost</a:t>
                          </a:r>
                          <a:r>
                            <a:rPr lang="en-GB" sz="1600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עלות כוללת של חוסרי מלאי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6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37256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27C4C4B7-519A-3E63-221D-1BDAB20E2F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116692"/>
                  </p:ext>
                </p:extLst>
              </p:nvPr>
            </p:nvGraphicFramePr>
            <p:xfrm>
              <a:off x="3663744" y="894364"/>
              <a:ext cx="8340742" cy="4211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42127">
                      <a:extLst>
                        <a:ext uri="{9D8B030D-6E8A-4147-A177-3AD203B41FA5}">
                          <a16:colId xmlns:a16="http://schemas.microsoft.com/office/drawing/2014/main" val="2147998849"/>
                        </a:ext>
                      </a:extLst>
                    </a:gridCol>
                    <a:gridCol w="2031960">
                      <a:extLst>
                        <a:ext uri="{9D8B030D-6E8A-4147-A177-3AD203B41FA5}">
                          <a16:colId xmlns:a16="http://schemas.microsoft.com/office/drawing/2014/main" val="587250132"/>
                        </a:ext>
                      </a:extLst>
                    </a:gridCol>
                    <a:gridCol w="866655">
                      <a:extLst>
                        <a:ext uri="{9D8B030D-6E8A-4147-A177-3AD203B41FA5}">
                          <a16:colId xmlns:a16="http://schemas.microsoft.com/office/drawing/2014/main" val="4147126347"/>
                        </a:ext>
                      </a:extLst>
                    </a:gridCol>
                  </a:tblGrid>
                  <a:tr h="41405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מה מודד?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מדד ביצוע </a:t>
                          </a:r>
                          <a:r>
                            <a:rPr lang="en-US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KPI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endParaRPr lang="en-IL" sz="160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104650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מספר ההזמנות הכולל שבוצעו במהלך תקופת הבדיקה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GB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en-GB" sz="1600" b="1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num_orders </a:t>
                          </a:r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מספר ההזמנות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1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922264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מציין את מספר הפעמים שבהן המלאי הגיע לאפס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GB" sz="1600" b="1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en-GB" sz="1600" b="1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zero_inv_events</a:t>
                          </a:r>
                          <a:r>
                            <a:rPr lang="en-GB" sz="1600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אירועים של מלאי אפס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2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658808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מייצג את מספר הימים שבהם לא היה מלאי זמין.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GB" sz="1600" b="1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en-GB" sz="1600" b="1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zero_inv_days</a:t>
                          </a:r>
                          <a:r>
                            <a:rPr lang="en-GB" sz="1600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ימים עם מלאי אפס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3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303817"/>
                      </a:ext>
                    </a:extLst>
                  </a:tr>
                  <a:tr h="41405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מודד את איכות ו דיוק המודל 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4"/>
                          <a:stretch>
                            <a:fillRect l="-267964" t="-523529" r="-43713" b="-41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4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28838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העלות הנובעת מאחזקת מלאי במחסן, כגון עלויות אחסון, ביטוח, פחת.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GB" sz="1600" b="1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en-GB" sz="1600" b="1" u="sng" dirty="0" err="1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total_holding_cost</a:t>
                          </a:r>
                          <a:r>
                            <a:rPr lang="en-GB" sz="1600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עלות כוללת של אחזקת מלאי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5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806888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העלויות שנגרמות כאשר המלאי לא זמין ללקוח, כגון אובדן מכירות, פגיעה באמון הלקוח, ועלויות טיפול בבעיות חריגות.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GB" sz="1600" b="1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en-GB" sz="1600" b="1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total_stockout_cost</a:t>
                          </a:r>
                          <a:r>
                            <a:rPr lang="en-GB" sz="1600" u="sng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 </a:t>
                          </a:r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עלות כוללת של חוסרי מלאי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600" dirty="0">
                              <a:latin typeface="David" panose="020E0502060401010101" pitchFamily="34" charset="-79"/>
                              <a:cs typeface="David" panose="020E0502060401010101" pitchFamily="34" charset="-79"/>
                            </a:rPr>
                            <a:t>6</a:t>
                          </a:r>
                          <a:endParaRPr lang="en-IL" sz="1600" dirty="0">
                            <a:latin typeface="David" panose="020E0502060401010101" pitchFamily="34" charset="-79"/>
                            <a:cs typeface="David" panose="020E0502060401010101" pitchFamily="34" charset="-79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37256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2731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ainbow with blue letters&#10;&#10;AI-generated content may be incorrect.">
            <a:extLst>
              <a:ext uri="{FF2B5EF4-FFF2-40B4-BE49-F238E27FC236}">
                <a16:creationId xmlns:a16="http://schemas.microsoft.com/office/drawing/2014/main" id="{84810443-E51B-7206-1AC1-0D4B1E515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3" y="29207"/>
            <a:ext cx="3410308" cy="829043"/>
          </a:xfrm>
          <a:prstGeom prst="rect">
            <a:avLst/>
          </a:prstGeom>
        </p:spPr>
      </p:pic>
      <p:pic>
        <p:nvPicPr>
          <p:cNvPr id="3" name="Picture 2" descr="A store with shelves of items&#10;&#10;AI-generated content may be incorrect.">
            <a:extLst>
              <a:ext uri="{FF2B5EF4-FFF2-40B4-BE49-F238E27FC236}">
                <a16:creationId xmlns:a16="http://schemas.microsoft.com/office/drawing/2014/main" id="{98D905B8-BDD3-514E-9C63-AAE9D828C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2177" y="1774925"/>
            <a:ext cx="5039341" cy="3410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62B7F7-E56D-74A1-B946-5C4108BD1F73}"/>
              </a:ext>
            </a:extLst>
          </p:cNvPr>
          <p:cNvSpPr txBox="1"/>
          <p:nvPr/>
        </p:nvSpPr>
        <p:spPr>
          <a:xfrm>
            <a:off x="5958869" y="177603"/>
            <a:ext cx="3454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b="1" kern="100" dirty="0">
                <a:effectLst/>
                <a:latin typeface="David" panose="020E0502060401010101" pitchFamily="34" charset="-79"/>
                <a:ea typeface="Aptos" panose="020B0004020202020204" pitchFamily="34" charset="0"/>
                <a:cs typeface="David" panose="020E0502060401010101" pitchFamily="34" charset="-79"/>
              </a:rPr>
              <a:t>סביבת יישום הפרויקט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149D3-9C35-A2F0-3529-E0AC3B2C9FFD}"/>
              </a:ext>
            </a:extLst>
          </p:cNvPr>
          <p:cNvSpPr txBox="1"/>
          <p:nvPr/>
        </p:nvSpPr>
        <p:spPr>
          <a:xfrm>
            <a:off x="4698521" y="858250"/>
            <a:ext cx="597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חברת קשת טעמים (מודיעין) – מחלקת חומרי ניקוי</a:t>
            </a:r>
            <a:endParaRPr lang="en-IL" sz="2400" b="1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7540781" y="2343119"/>
            <a:ext cx="4345407" cy="3378389"/>
            <a:chOff x="3486150" y="1600200"/>
            <a:chExt cx="3429000" cy="2720425"/>
          </a:xfrm>
        </p:grpSpPr>
        <p:sp>
          <p:nvSpPr>
            <p:cNvPr id="46" name="Rounded Rectangle 1"/>
            <p:cNvSpPr/>
            <p:nvPr/>
          </p:nvSpPr>
          <p:spPr>
            <a:xfrm>
              <a:off x="3486150" y="1600200"/>
              <a:ext cx="3429000" cy="2720425"/>
            </a:xfrm>
            <a:custGeom>
              <a:avLst/>
              <a:gdLst/>
              <a:ahLst/>
              <a:cxnLst/>
              <a:rect l="0" t="0" r="0" b="0"/>
              <a:pathLst>
                <a:path w="3429000" h="2720425">
                  <a:moveTo>
                    <a:pt x="3429000" y="144639"/>
                  </a:moveTo>
                  <a:lnTo>
                    <a:pt x="2686050" y="590635"/>
                  </a:lnTo>
                  <a:lnTo>
                    <a:pt x="2686050" y="1104899"/>
                  </a:lnTo>
                  <a:lnTo>
                    <a:pt x="1828800" y="1619335"/>
                  </a:lnTo>
                  <a:lnTo>
                    <a:pt x="1828800" y="2134638"/>
                  </a:lnTo>
                  <a:lnTo>
                    <a:pt x="857250" y="2720425"/>
                  </a:lnTo>
                  <a:lnTo>
                    <a:pt x="0" y="2206075"/>
                  </a:lnTo>
                  <a:lnTo>
                    <a:pt x="0" y="2057400"/>
                  </a:lnTo>
                  <a:lnTo>
                    <a:pt x="857250" y="2571750"/>
                  </a:lnTo>
                  <a:lnTo>
                    <a:pt x="1714500" y="2057400"/>
                  </a:lnTo>
                  <a:lnTo>
                    <a:pt x="1714500" y="1543050"/>
                  </a:lnTo>
                  <a:lnTo>
                    <a:pt x="2571750" y="1028700"/>
                  </a:lnTo>
                  <a:lnTo>
                    <a:pt x="2571750" y="51435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7" name="Rounded Rectangle 2"/>
            <p:cNvSpPr/>
            <p:nvPr/>
          </p:nvSpPr>
          <p:spPr>
            <a:xfrm>
              <a:off x="5200650" y="1600200"/>
              <a:ext cx="857250" cy="1028700"/>
            </a:xfrm>
            <a:custGeom>
              <a:avLst/>
              <a:gdLst/>
              <a:ahLst/>
              <a:cxnLst/>
              <a:rect l="0" t="0" r="0" b="0"/>
              <a:pathLst>
                <a:path w="857250" h="1028700">
                  <a:moveTo>
                    <a:pt x="857250" y="1028700"/>
                  </a:moveTo>
                  <a:lnTo>
                    <a:pt x="0" y="514350"/>
                  </a:lnTo>
                  <a:lnTo>
                    <a:pt x="0" y="0"/>
                  </a:lnTo>
                  <a:lnTo>
                    <a:pt x="857250" y="51435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8" name="Rounded Rectangle 3"/>
            <p:cNvSpPr/>
            <p:nvPr/>
          </p:nvSpPr>
          <p:spPr>
            <a:xfrm>
              <a:off x="4343400" y="2628900"/>
              <a:ext cx="857250" cy="1028700"/>
            </a:xfrm>
            <a:custGeom>
              <a:avLst/>
              <a:gdLst/>
              <a:ahLst/>
              <a:cxnLst/>
              <a:rect l="0" t="0" r="0" b="0"/>
              <a:pathLst>
                <a:path w="857250" h="1028700">
                  <a:moveTo>
                    <a:pt x="857250" y="1028700"/>
                  </a:moveTo>
                  <a:lnTo>
                    <a:pt x="0" y="523875"/>
                  </a:lnTo>
                  <a:lnTo>
                    <a:pt x="0" y="0"/>
                  </a:lnTo>
                  <a:lnTo>
                    <a:pt x="857250" y="51435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9" name="Rounded Rectangle 4"/>
            <p:cNvSpPr/>
            <p:nvPr/>
          </p:nvSpPr>
          <p:spPr>
            <a:xfrm>
              <a:off x="3486150" y="1600200"/>
              <a:ext cx="3429000" cy="2720424"/>
            </a:xfrm>
            <a:custGeom>
              <a:avLst/>
              <a:gdLst/>
              <a:ahLst/>
              <a:cxnLst/>
              <a:rect l="0" t="0" r="0" b="0"/>
              <a:pathLst>
                <a:path w="3429000" h="2720424">
                  <a:moveTo>
                    <a:pt x="3429000" y="144639"/>
                  </a:moveTo>
                  <a:lnTo>
                    <a:pt x="2686050" y="590635"/>
                  </a:lnTo>
                  <a:lnTo>
                    <a:pt x="2686050" y="1104900"/>
                  </a:lnTo>
                  <a:lnTo>
                    <a:pt x="1828800" y="1619335"/>
                  </a:lnTo>
                  <a:lnTo>
                    <a:pt x="1828800" y="2134637"/>
                  </a:lnTo>
                  <a:lnTo>
                    <a:pt x="857250" y="2720424"/>
                  </a:lnTo>
                  <a:lnTo>
                    <a:pt x="0" y="2206074"/>
                  </a:lnTo>
                  <a:lnTo>
                    <a:pt x="0" y="2057400"/>
                  </a:lnTo>
                  <a:lnTo>
                    <a:pt x="857250" y="2571750"/>
                  </a:lnTo>
                  <a:lnTo>
                    <a:pt x="1714500" y="2057400"/>
                  </a:lnTo>
                  <a:lnTo>
                    <a:pt x="1714500" y="1543050"/>
                  </a:lnTo>
                  <a:lnTo>
                    <a:pt x="2571750" y="1028700"/>
                  </a:lnTo>
                  <a:lnTo>
                    <a:pt x="2571750" y="514350"/>
                  </a:lnTo>
                  <a:lnTo>
                    <a:pt x="3429000" y="0"/>
                  </a:lnTo>
                  <a:close/>
                </a:path>
              </a:pathLst>
            </a:custGeom>
            <a:noFill/>
            <a:ln w="714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0" name="Rounded Rectangle 5"/>
            <p:cNvSpPr/>
            <p:nvPr/>
          </p:nvSpPr>
          <p:spPr>
            <a:xfrm>
              <a:off x="5200650" y="1600200"/>
              <a:ext cx="857250" cy="1028700"/>
            </a:xfrm>
            <a:custGeom>
              <a:avLst/>
              <a:gdLst/>
              <a:ahLst/>
              <a:cxnLst/>
              <a:rect l="0" t="0" r="0" b="0"/>
              <a:pathLst>
                <a:path w="857250" h="1028700">
                  <a:moveTo>
                    <a:pt x="857250" y="1028700"/>
                  </a:moveTo>
                  <a:lnTo>
                    <a:pt x="0" y="514350"/>
                  </a:lnTo>
                  <a:lnTo>
                    <a:pt x="0" y="0"/>
                  </a:lnTo>
                  <a:lnTo>
                    <a:pt x="857250" y="514350"/>
                  </a:lnTo>
                  <a:close/>
                </a:path>
              </a:pathLst>
            </a:custGeom>
            <a:noFill/>
            <a:ln w="714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1" name="Rounded Rectangle 6"/>
            <p:cNvSpPr/>
            <p:nvPr/>
          </p:nvSpPr>
          <p:spPr>
            <a:xfrm>
              <a:off x="4343400" y="2628900"/>
              <a:ext cx="857250" cy="1028700"/>
            </a:xfrm>
            <a:custGeom>
              <a:avLst/>
              <a:gdLst/>
              <a:ahLst/>
              <a:cxnLst/>
              <a:rect l="0" t="0" r="0" b="0"/>
              <a:pathLst>
                <a:path w="857250" h="1028700">
                  <a:moveTo>
                    <a:pt x="857250" y="1028700"/>
                  </a:moveTo>
                  <a:lnTo>
                    <a:pt x="0" y="523875"/>
                  </a:lnTo>
                  <a:lnTo>
                    <a:pt x="0" y="0"/>
                  </a:lnTo>
                  <a:lnTo>
                    <a:pt x="857250" y="514350"/>
                  </a:lnTo>
                  <a:close/>
                </a:path>
              </a:pathLst>
            </a:custGeom>
            <a:noFill/>
            <a:ln w="714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727650" y="1675553"/>
            <a:ext cx="2214689" cy="1333335"/>
            <a:chOff x="5200650" y="1085850"/>
            <a:chExt cx="1714500" cy="1028700"/>
          </a:xfrm>
        </p:grpSpPr>
        <p:sp>
          <p:nvSpPr>
            <p:cNvPr id="53" name="Rounded Rectangle 14"/>
            <p:cNvSpPr/>
            <p:nvPr/>
          </p:nvSpPr>
          <p:spPr>
            <a:xfrm>
              <a:off x="5200650" y="1085850"/>
              <a:ext cx="1714500" cy="1028700"/>
            </a:xfrm>
            <a:custGeom>
              <a:avLst/>
              <a:gdLst/>
              <a:ahLst/>
              <a:cxnLst/>
              <a:rect l="0" t="0" r="0" b="0"/>
              <a:pathLst>
                <a:path w="1714500" h="1028700">
                  <a:moveTo>
                    <a:pt x="1714500" y="514350"/>
                  </a:moveTo>
                  <a:lnTo>
                    <a:pt x="857250" y="1028700"/>
                  </a:lnTo>
                  <a:lnTo>
                    <a:pt x="0" y="514350"/>
                  </a:lnTo>
                  <a:lnTo>
                    <a:pt x="857250" y="0"/>
                  </a:lnTo>
                  <a:close/>
                  <a:moveTo>
                    <a:pt x="857250" y="914400"/>
                  </a:moveTo>
                  <a:lnTo>
                    <a:pt x="1533525" y="514350"/>
                  </a:lnTo>
                  <a:lnTo>
                    <a:pt x="857250" y="114300"/>
                  </a:lnTo>
                  <a:lnTo>
                    <a:pt x="180975" y="514350"/>
                  </a:lnTo>
                  <a:close/>
                </a:path>
              </a:pathLst>
            </a:custGeom>
            <a:solidFill>
              <a:srgbClr val="95BDFF"/>
            </a:solidFill>
            <a:ln>
              <a:solidFill>
                <a:schemeClr val="tx2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4" name="Rounded Rectangle 15"/>
            <p:cNvSpPr/>
            <p:nvPr/>
          </p:nvSpPr>
          <p:spPr>
            <a:xfrm>
              <a:off x="5200650" y="1085850"/>
              <a:ext cx="1714500" cy="1028700"/>
            </a:xfrm>
            <a:custGeom>
              <a:avLst/>
              <a:gdLst/>
              <a:ahLst/>
              <a:cxnLst/>
              <a:rect l="0" t="0" r="0" b="0"/>
              <a:pathLst>
                <a:path w="1714500" h="1028700">
                  <a:moveTo>
                    <a:pt x="1714500" y="514350"/>
                  </a:moveTo>
                  <a:lnTo>
                    <a:pt x="857250" y="1028700"/>
                  </a:lnTo>
                  <a:lnTo>
                    <a:pt x="0" y="514350"/>
                  </a:lnTo>
                  <a:lnTo>
                    <a:pt x="857250" y="0"/>
                  </a:lnTo>
                  <a:close/>
                  <a:moveTo>
                    <a:pt x="857250" y="914400"/>
                  </a:moveTo>
                  <a:lnTo>
                    <a:pt x="1533525" y="514350"/>
                  </a:lnTo>
                  <a:lnTo>
                    <a:pt x="857250" y="114300"/>
                  </a:lnTo>
                  <a:lnTo>
                    <a:pt x="180975" y="514350"/>
                  </a:lnTo>
                  <a:close/>
                </a:path>
              </a:pathLst>
            </a:custGeom>
            <a:noFill/>
            <a:ln w="7143">
              <a:solidFill>
                <a:schemeClr val="tx2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608586" y="2950230"/>
            <a:ext cx="2214689" cy="1360041"/>
            <a:chOff x="4343400" y="2114550"/>
            <a:chExt cx="1714500" cy="1028700"/>
          </a:xfrm>
        </p:grpSpPr>
        <p:sp>
          <p:nvSpPr>
            <p:cNvPr id="56" name="Rounded Rectangle 11"/>
            <p:cNvSpPr/>
            <p:nvPr/>
          </p:nvSpPr>
          <p:spPr>
            <a:xfrm>
              <a:off x="4343400" y="2114550"/>
              <a:ext cx="1714500" cy="1028700"/>
            </a:xfrm>
            <a:custGeom>
              <a:avLst/>
              <a:gdLst/>
              <a:ahLst/>
              <a:cxnLst/>
              <a:rect l="0" t="0" r="0" b="0"/>
              <a:pathLst>
                <a:path w="1714500" h="1028700">
                  <a:moveTo>
                    <a:pt x="1714500" y="514350"/>
                  </a:moveTo>
                  <a:lnTo>
                    <a:pt x="857250" y="1028700"/>
                  </a:lnTo>
                  <a:lnTo>
                    <a:pt x="0" y="514350"/>
                  </a:lnTo>
                  <a:lnTo>
                    <a:pt x="857250" y="0"/>
                  </a:lnTo>
                  <a:close/>
                  <a:moveTo>
                    <a:pt x="857250" y="914400"/>
                  </a:moveTo>
                  <a:lnTo>
                    <a:pt x="1533525" y="514350"/>
                  </a:lnTo>
                  <a:lnTo>
                    <a:pt x="857250" y="114300"/>
                  </a:lnTo>
                  <a:lnTo>
                    <a:pt x="180975" y="514350"/>
                  </a:lnTo>
                  <a:close/>
                </a:path>
              </a:pathLst>
            </a:custGeom>
            <a:solidFill>
              <a:srgbClr val="4E8FF7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7" name="Rounded Rectangle 12"/>
            <p:cNvSpPr/>
            <p:nvPr/>
          </p:nvSpPr>
          <p:spPr>
            <a:xfrm>
              <a:off x="4343400" y="2114550"/>
              <a:ext cx="1714500" cy="1028700"/>
            </a:xfrm>
            <a:custGeom>
              <a:avLst/>
              <a:gdLst/>
              <a:ahLst/>
              <a:cxnLst/>
              <a:rect l="0" t="0" r="0" b="0"/>
              <a:pathLst>
                <a:path w="1714500" h="1028700">
                  <a:moveTo>
                    <a:pt x="1714500" y="514350"/>
                  </a:moveTo>
                  <a:lnTo>
                    <a:pt x="857250" y="1028700"/>
                  </a:lnTo>
                  <a:lnTo>
                    <a:pt x="0" y="514350"/>
                  </a:lnTo>
                  <a:lnTo>
                    <a:pt x="857250" y="0"/>
                  </a:lnTo>
                  <a:close/>
                  <a:moveTo>
                    <a:pt x="857250" y="914400"/>
                  </a:moveTo>
                  <a:lnTo>
                    <a:pt x="1533525" y="514350"/>
                  </a:lnTo>
                  <a:lnTo>
                    <a:pt x="857250" y="114300"/>
                  </a:lnTo>
                  <a:lnTo>
                    <a:pt x="180975" y="514350"/>
                  </a:lnTo>
                  <a:close/>
                </a:path>
              </a:pathLst>
            </a:custGeom>
            <a:noFill/>
            <a:ln w="714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535748" y="4261096"/>
            <a:ext cx="2180182" cy="1301446"/>
            <a:chOff x="3486150" y="3143250"/>
            <a:chExt cx="1714500" cy="1028700"/>
          </a:xfrm>
        </p:grpSpPr>
        <p:sp>
          <p:nvSpPr>
            <p:cNvPr id="59" name="Rounded Rectangle 8"/>
            <p:cNvSpPr/>
            <p:nvPr/>
          </p:nvSpPr>
          <p:spPr>
            <a:xfrm>
              <a:off x="3486150" y="3143250"/>
              <a:ext cx="1714500" cy="1028700"/>
            </a:xfrm>
            <a:custGeom>
              <a:avLst/>
              <a:gdLst/>
              <a:ahLst/>
              <a:cxnLst/>
              <a:rect l="0" t="0" r="0" b="0"/>
              <a:pathLst>
                <a:path w="1714500" h="1028700">
                  <a:moveTo>
                    <a:pt x="1714500" y="514350"/>
                  </a:moveTo>
                  <a:lnTo>
                    <a:pt x="857250" y="1028700"/>
                  </a:lnTo>
                  <a:lnTo>
                    <a:pt x="0" y="514350"/>
                  </a:lnTo>
                  <a:lnTo>
                    <a:pt x="857250" y="0"/>
                  </a:lnTo>
                  <a:close/>
                  <a:moveTo>
                    <a:pt x="857250" y="914400"/>
                  </a:moveTo>
                  <a:lnTo>
                    <a:pt x="1533525" y="514350"/>
                  </a:lnTo>
                  <a:lnTo>
                    <a:pt x="857250" y="114300"/>
                  </a:lnTo>
                  <a:lnTo>
                    <a:pt x="180975" y="514350"/>
                  </a:lnTo>
                  <a:close/>
                </a:path>
              </a:pathLst>
            </a:custGeom>
            <a:solidFill>
              <a:srgbClr val="4F82D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0" name="Rounded Rectangle 9"/>
            <p:cNvSpPr/>
            <p:nvPr/>
          </p:nvSpPr>
          <p:spPr>
            <a:xfrm>
              <a:off x="3486150" y="3143250"/>
              <a:ext cx="1714500" cy="1028700"/>
            </a:xfrm>
            <a:custGeom>
              <a:avLst/>
              <a:gdLst/>
              <a:ahLst/>
              <a:cxnLst/>
              <a:rect l="0" t="0" r="0" b="0"/>
              <a:pathLst>
                <a:path w="1714500" h="1028700">
                  <a:moveTo>
                    <a:pt x="1714500" y="514350"/>
                  </a:moveTo>
                  <a:lnTo>
                    <a:pt x="857250" y="1028700"/>
                  </a:lnTo>
                  <a:lnTo>
                    <a:pt x="0" y="514350"/>
                  </a:lnTo>
                  <a:lnTo>
                    <a:pt x="857250" y="0"/>
                  </a:lnTo>
                  <a:close/>
                  <a:moveTo>
                    <a:pt x="857250" y="914400"/>
                  </a:moveTo>
                  <a:lnTo>
                    <a:pt x="1533525" y="514350"/>
                  </a:lnTo>
                  <a:lnTo>
                    <a:pt x="857250" y="114300"/>
                  </a:lnTo>
                  <a:lnTo>
                    <a:pt x="180975" y="514350"/>
                  </a:lnTo>
                  <a:close/>
                </a:path>
              </a:pathLst>
            </a:custGeom>
            <a:noFill/>
            <a:ln w="714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61" name="Rounded Rectangle 36"/>
          <p:cNvSpPr/>
          <p:nvPr/>
        </p:nvSpPr>
        <p:spPr>
          <a:xfrm>
            <a:off x="10518475" y="2039690"/>
            <a:ext cx="722911" cy="617984"/>
          </a:xfrm>
          <a:custGeom>
            <a:avLst/>
            <a:gdLst/>
            <a:ahLst/>
            <a:cxnLst/>
            <a:rect l="0" t="0" r="0" b="0"/>
            <a:pathLst>
              <a:path w="438150" h="439641">
                <a:moveTo>
                  <a:pt x="306133" y="398906"/>
                </a:moveTo>
                <a:lnTo>
                  <a:pt x="381000" y="383857"/>
                </a:lnTo>
                <a:moveTo>
                  <a:pt x="314325" y="314325"/>
                </a:moveTo>
                <a:lnTo>
                  <a:pt x="279082" y="328803"/>
                </a:lnTo>
                <a:cubicBezTo>
                  <a:pt x="273464" y="331090"/>
                  <a:pt x="267174" y="331090"/>
                  <a:pt x="261556" y="328803"/>
                </a:cubicBezTo>
                <a:cubicBezTo>
                  <a:pt x="253322" y="325338"/>
                  <a:pt x="247861" y="317394"/>
                  <a:pt x="247574" y="308466"/>
                </a:cubicBezTo>
                <a:cubicBezTo>
                  <a:pt x="247287" y="299537"/>
                  <a:pt x="252228" y="291259"/>
                  <a:pt x="260222" y="287274"/>
                </a:cubicBezTo>
                <a:lnTo>
                  <a:pt x="295274" y="270129"/>
                </a:lnTo>
                <a:cubicBezTo>
                  <a:pt x="299626" y="267860"/>
                  <a:pt x="304464" y="266684"/>
                  <a:pt x="309371" y="266700"/>
                </a:cubicBezTo>
                <a:cubicBezTo>
                  <a:pt x="313076" y="266682"/>
                  <a:pt x="316753" y="267327"/>
                  <a:pt x="320230" y="268604"/>
                </a:cubicBezTo>
                <a:lnTo>
                  <a:pt x="384619" y="293179"/>
                </a:lnTo>
                <a:moveTo>
                  <a:pt x="292417" y="323278"/>
                </a:moveTo>
                <a:lnTo>
                  <a:pt x="328993" y="363664"/>
                </a:lnTo>
                <a:cubicBezTo>
                  <a:pt x="333311" y="369232"/>
                  <a:pt x="332471" y="377215"/>
                  <a:pt x="327088" y="381762"/>
                </a:cubicBezTo>
                <a:lnTo>
                  <a:pt x="260413" y="435102"/>
                </a:lnTo>
                <a:cubicBezTo>
                  <a:pt x="255088" y="439641"/>
                  <a:pt x="247100" y="439046"/>
                  <a:pt x="242506" y="433768"/>
                </a:cubicBezTo>
                <a:lnTo>
                  <a:pt x="198120" y="400050"/>
                </a:lnTo>
                <a:lnTo>
                  <a:pt x="171450" y="400050"/>
                </a:lnTo>
                <a:moveTo>
                  <a:pt x="171450" y="304800"/>
                </a:moveTo>
                <a:lnTo>
                  <a:pt x="225551" y="281749"/>
                </a:lnTo>
                <a:cubicBezTo>
                  <a:pt x="228809" y="280381"/>
                  <a:pt x="232305" y="279669"/>
                  <a:pt x="235838" y="279654"/>
                </a:cubicBezTo>
                <a:cubicBezTo>
                  <a:pt x="241817" y="279640"/>
                  <a:pt x="247637" y="281580"/>
                  <a:pt x="252412" y="285178"/>
                </a:cubicBezTo>
                <a:lnTo>
                  <a:pt x="257175" y="289179"/>
                </a:lnTo>
                <a:moveTo>
                  <a:pt x="114300" y="285750"/>
                </a:moveTo>
                <a:lnTo>
                  <a:pt x="152400" y="285750"/>
                </a:lnTo>
                <a:cubicBezTo>
                  <a:pt x="162921" y="285750"/>
                  <a:pt x="171450" y="294278"/>
                  <a:pt x="171450" y="304800"/>
                </a:cubicBezTo>
                <a:lnTo>
                  <a:pt x="171450" y="400050"/>
                </a:lnTo>
                <a:cubicBezTo>
                  <a:pt x="171450" y="410571"/>
                  <a:pt x="162921" y="419100"/>
                  <a:pt x="152400" y="419100"/>
                </a:cubicBezTo>
                <a:lnTo>
                  <a:pt x="114300" y="419100"/>
                </a:lnTo>
                <a:moveTo>
                  <a:pt x="438150" y="419100"/>
                </a:moveTo>
                <a:lnTo>
                  <a:pt x="400050" y="419100"/>
                </a:lnTo>
                <a:cubicBezTo>
                  <a:pt x="389528" y="419100"/>
                  <a:pt x="381000" y="410571"/>
                  <a:pt x="381000" y="400050"/>
                </a:cubicBezTo>
                <a:lnTo>
                  <a:pt x="381000" y="304800"/>
                </a:lnTo>
                <a:cubicBezTo>
                  <a:pt x="381000" y="294278"/>
                  <a:pt x="389528" y="285750"/>
                  <a:pt x="400050" y="285750"/>
                </a:cubicBezTo>
                <a:lnTo>
                  <a:pt x="438150" y="285750"/>
                </a:lnTo>
                <a:moveTo>
                  <a:pt x="66675" y="438150"/>
                </a:moveTo>
                <a:lnTo>
                  <a:pt x="9525" y="438150"/>
                </a:lnTo>
                <a:cubicBezTo>
                  <a:pt x="4264" y="438150"/>
                  <a:pt x="0" y="433885"/>
                  <a:pt x="0" y="428625"/>
                </a:cubicBezTo>
                <a:lnTo>
                  <a:pt x="0" y="57150"/>
                </a:lnTo>
                <a:cubicBezTo>
                  <a:pt x="0" y="25586"/>
                  <a:pt x="25586" y="0"/>
                  <a:pt x="57150" y="0"/>
                </a:cubicBezTo>
                <a:lnTo>
                  <a:pt x="314325" y="0"/>
                </a:lnTo>
                <a:moveTo>
                  <a:pt x="209550" y="76200"/>
                </a:moveTo>
                <a:lnTo>
                  <a:pt x="57150" y="76200"/>
                </a:lnTo>
                <a:moveTo>
                  <a:pt x="57150" y="133350"/>
                </a:moveTo>
                <a:lnTo>
                  <a:pt x="209550" y="133350"/>
                </a:lnTo>
                <a:moveTo>
                  <a:pt x="123825" y="190500"/>
                </a:moveTo>
                <a:lnTo>
                  <a:pt x="57150" y="190500"/>
                </a:lnTo>
                <a:moveTo>
                  <a:pt x="266700" y="238125"/>
                </a:moveTo>
                <a:lnTo>
                  <a:pt x="266700" y="47625"/>
                </a:lnTo>
                <a:cubicBezTo>
                  <a:pt x="266700" y="21322"/>
                  <a:pt x="288022" y="0"/>
                  <a:pt x="314325" y="0"/>
                </a:cubicBezTo>
                <a:cubicBezTo>
                  <a:pt x="340613" y="0"/>
                  <a:pt x="361950" y="21336"/>
                  <a:pt x="361950" y="57150"/>
                </a:cubicBezTo>
                <a:lnTo>
                  <a:pt x="266700" y="57150"/>
                </a:lnTo>
              </a:path>
            </a:pathLst>
          </a:cu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2" name="Rounded Rectangle 37"/>
          <p:cNvSpPr/>
          <p:nvPr/>
        </p:nvSpPr>
        <p:spPr>
          <a:xfrm>
            <a:off x="9361703" y="3331320"/>
            <a:ext cx="703564" cy="575133"/>
          </a:xfrm>
          <a:custGeom>
            <a:avLst/>
            <a:gdLst/>
            <a:ahLst/>
            <a:cxnLst/>
            <a:rect l="0" t="0" r="0" b="0"/>
            <a:pathLst>
              <a:path w="428495" h="428625">
                <a:moveTo>
                  <a:pt x="428491" y="428625"/>
                </a:moveTo>
                <a:lnTo>
                  <a:pt x="0" y="428625"/>
                </a:lnTo>
                <a:lnTo>
                  <a:pt x="0" y="0"/>
                </a:lnTo>
                <a:moveTo>
                  <a:pt x="69056" y="428625"/>
                </a:moveTo>
                <a:lnTo>
                  <a:pt x="69056" y="130824"/>
                </a:lnTo>
                <a:lnTo>
                  <a:pt x="133673" y="290512"/>
                </a:lnTo>
                <a:lnTo>
                  <a:pt x="286940" y="61912"/>
                </a:lnTo>
                <a:lnTo>
                  <a:pt x="286940" y="419100"/>
                </a:lnTo>
                <a:moveTo>
                  <a:pt x="428495" y="419100"/>
                </a:moveTo>
                <a:lnTo>
                  <a:pt x="428495" y="61912"/>
                </a:lnTo>
                <a:lnTo>
                  <a:pt x="363832" y="147637"/>
                </a:lnTo>
                <a:lnTo>
                  <a:pt x="343892" y="233362"/>
                </a:lnTo>
                <a:lnTo>
                  <a:pt x="228001" y="275034"/>
                </a:lnTo>
                <a:lnTo>
                  <a:pt x="134540" y="33337"/>
                </a:lnTo>
                <a:lnTo>
                  <a:pt x="134540" y="428625"/>
                </a:lnTo>
              </a:path>
            </a:pathLst>
          </a:cu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3" name="Rounded Rectangle 38"/>
          <p:cNvSpPr/>
          <p:nvPr/>
        </p:nvSpPr>
        <p:spPr>
          <a:xfrm>
            <a:off x="8132766" y="4556958"/>
            <a:ext cx="751493" cy="600545"/>
          </a:xfrm>
          <a:custGeom>
            <a:avLst/>
            <a:gdLst/>
            <a:ahLst/>
            <a:cxnLst/>
            <a:rect l="0" t="0" r="0" b="0"/>
            <a:pathLst>
              <a:path w="438150" h="438150">
                <a:moveTo>
                  <a:pt x="361950" y="400050"/>
                </a:moveTo>
                <a:cubicBezTo>
                  <a:pt x="361950" y="379007"/>
                  <a:pt x="379007" y="361950"/>
                  <a:pt x="400050" y="361950"/>
                </a:cubicBezTo>
                <a:cubicBezTo>
                  <a:pt x="421092" y="361950"/>
                  <a:pt x="438150" y="379007"/>
                  <a:pt x="438150" y="400050"/>
                </a:cubicBezTo>
                <a:cubicBezTo>
                  <a:pt x="438150" y="421092"/>
                  <a:pt x="421092" y="438150"/>
                  <a:pt x="400050" y="438150"/>
                </a:cubicBezTo>
                <a:cubicBezTo>
                  <a:pt x="379007" y="438150"/>
                  <a:pt x="361950" y="421092"/>
                  <a:pt x="361950" y="400050"/>
                </a:cubicBezTo>
                <a:moveTo>
                  <a:pt x="57150" y="400050"/>
                </a:moveTo>
                <a:cubicBezTo>
                  <a:pt x="57150" y="379007"/>
                  <a:pt x="74207" y="361950"/>
                  <a:pt x="95250" y="361950"/>
                </a:cubicBezTo>
                <a:cubicBezTo>
                  <a:pt x="116292" y="361950"/>
                  <a:pt x="133350" y="379007"/>
                  <a:pt x="133350" y="400050"/>
                </a:cubicBezTo>
                <a:cubicBezTo>
                  <a:pt x="133350" y="421092"/>
                  <a:pt x="116292" y="438150"/>
                  <a:pt x="95250" y="438150"/>
                </a:cubicBezTo>
                <a:cubicBezTo>
                  <a:pt x="74207" y="438150"/>
                  <a:pt x="57150" y="421092"/>
                  <a:pt x="57150" y="400050"/>
                </a:cubicBezTo>
                <a:moveTo>
                  <a:pt x="367093" y="419100"/>
                </a:moveTo>
                <a:lnTo>
                  <a:pt x="238125" y="419100"/>
                </a:lnTo>
                <a:cubicBezTo>
                  <a:pt x="227603" y="419100"/>
                  <a:pt x="219075" y="410571"/>
                  <a:pt x="219075" y="400050"/>
                </a:cubicBezTo>
                <a:lnTo>
                  <a:pt x="219075" y="361950"/>
                </a:lnTo>
                <a:lnTo>
                  <a:pt x="400050" y="361950"/>
                </a:lnTo>
                <a:moveTo>
                  <a:pt x="285750" y="266700"/>
                </a:moveTo>
                <a:lnTo>
                  <a:pt x="285750" y="228600"/>
                </a:lnTo>
                <a:cubicBezTo>
                  <a:pt x="285750" y="218078"/>
                  <a:pt x="294278" y="209550"/>
                  <a:pt x="304800" y="209550"/>
                </a:cubicBezTo>
                <a:lnTo>
                  <a:pt x="400050" y="209550"/>
                </a:lnTo>
                <a:cubicBezTo>
                  <a:pt x="410571" y="209550"/>
                  <a:pt x="419100" y="218078"/>
                  <a:pt x="419100" y="228600"/>
                </a:cubicBezTo>
                <a:lnTo>
                  <a:pt x="419100" y="361950"/>
                </a:lnTo>
                <a:lnTo>
                  <a:pt x="304800" y="361950"/>
                </a:lnTo>
                <a:moveTo>
                  <a:pt x="247650" y="361950"/>
                </a:moveTo>
                <a:lnTo>
                  <a:pt x="19050" y="361950"/>
                </a:lnTo>
                <a:cubicBezTo>
                  <a:pt x="8528" y="361950"/>
                  <a:pt x="0" y="353421"/>
                  <a:pt x="0" y="342900"/>
                </a:cubicBezTo>
                <a:lnTo>
                  <a:pt x="0" y="323850"/>
                </a:lnTo>
                <a:lnTo>
                  <a:pt x="228600" y="323850"/>
                </a:lnTo>
                <a:moveTo>
                  <a:pt x="19050" y="323850"/>
                </a:moveTo>
                <a:cubicBezTo>
                  <a:pt x="19050" y="302807"/>
                  <a:pt x="36107" y="285750"/>
                  <a:pt x="57150" y="285750"/>
                </a:cubicBezTo>
                <a:lnTo>
                  <a:pt x="228600" y="285750"/>
                </a:lnTo>
                <a:moveTo>
                  <a:pt x="238125" y="266700"/>
                </a:moveTo>
                <a:lnTo>
                  <a:pt x="295275" y="266700"/>
                </a:lnTo>
                <a:cubicBezTo>
                  <a:pt x="300535" y="266700"/>
                  <a:pt x="304800" y="270964"/>
                  <a:pt x="304800" y="276225"/>
                </a:cubicBezTo>
                <a:lnTo>
                  <a:pt x="304800" y="361950"/>
                </a:lnTo>
                <a:lnTo>
                  <a:pt x="304800" y="361950"/>
                </a:lnTo>
                <a:lnTo>
                  <a:pt x="228600" y="361950"/>
                </a:lnTo>
                <a:lnTo>
                  <a:pt x="228600" y="361950"/>
                </a:lnTo>
                <a:lnTo>
                  <a:pt x="228600" y="276225"/>
                </a:lnTo>
                <a:cubicBezTo>
                  <a:pt x="228600" y="270964"/>
                  <a:pt x="232864" y="266700"/>
                  <a:pt x="238125" y="266700"/>
                </a:cubicBezTo>
                <a:close/>
                <a:moveTo>
                  <a:pt x="323850" y="209550"/>
                </a:moveTo>
                <a:lnTo>
                  <a:pt x="323850" y="95250"/>
                </a:lnTo>
                <a:lnTo>
                  <a:pt x="400050" y="95250"/>
                </a:lnTo>
                <a:lnTo>
                  <a:pt x="400050" y="209550"/>
                </a:lnTo>
                <a:moveTo>
                  <a:pt x="323850" y="95250"/>
                </a:moveTo>
                <a:lnTo>
                  <a:pt x="304800" y="57150"/>
                </a:lnTo>
                <a:lnTo>
                  <a:pt x="419100" y="57150"/>
                </a:lnTo>
                <a:lnTo>
                  <a:pt x="400050" y="95250"/>
                </a:lnTo>
                <a:moveTo>
                  <a:pt x="304800" y="57150"/>
                </a:moveTo>
                <a:lnTo>
                  <a:pt x="304800" y="9525"/>
                </a:lnTo>
                <a:cubicBezTo>
                  <a:pt x="304800" y="4264"/>
                  <a:pt x="309064" y="0"/>
                  <a:pt x="314325" y="0"/>
                </a:cubicBezTo>
                <a:lnTo>
                  <a:pt x="409575" y="0"/>
                </a:lnTo>
                <a:cubicBezTo>
                  <a:pt x="414835" y="0"/>
                  <a:pt x="419100" y="4264"/>
                  <a:pt x="419100" y="9525"/>
                </a:cubicBezTo>
                <a:lnTo>
                  <a:pt x="419100" y="57150"/>
                </a:lnTo>
                <a:moveTo>
                  <a:pt x="266700" y="419100"/>
                </a:moveTo>
                <a:lnTo>
                  <a:pt x="266700" y="361950"/>
                </a:lnTo>
                <a:moveTo>
                  <a:pt x="314325" y="419100"/>
                </a:moveTo>
                <a:lnTo>
                  <a:pt x="314325" y="361950"/>
                </a:lnTo>
              </a:path>
            </a:pathLst>
          </a:cu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BBD782-F8BA-59B9-1CB0-211FE794674E}"/>
              </a:ext>
            </a:extLst>
          </p:cNvPr>
          <p:cNvSpPr txBox="1"/>
          <p:nvPr/>
        </p:nvSpPr>
        <p:spPr>
          <a:xfrm>
            <a:off x="9306933" y="1757878"/>
            <a:ext cx="136256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2400" b="1" dirty="0">
                <a:latin typeface="David" panose="020E0502060401010101" pitchFamily="34" charset="-79"/>
                <a:cs typeface="David" panose="020E0502060401010101" pitchFamily="34" charset="-79"/>
              </a:rPr>
              <a:t>3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DF2BF12-8D0E-0FB2-A6AF-C40C0B8F1165}"/>
              </a:ext>
            </a:extLst>
          </p:cNvPr>
          <p:cNvGrpSpPr/>
          <p:nvPr/>
        </p:nvGrpSpPr>
        <p:grpSpPr>
          <a:xfrm>
            <a:off x="9051809" y="1623324"/>
            <a:ext cx="128628" cy="587852"/>
            <a:chOff x="2571750" y="1257300"/>
            <a:chExt cx="57150" cy="685800"/>
          </a:xfrm>
        </p:grpSpPr>
        <p:sp>
          <p:nvSpPr>
            <p:cNvPr id="83" name="Rounded Rectangle 20">
              <a:extLst>
                <a:ext uri="{FF2B5EF4-FFF2-40B4-BE49-F238E27FC236}">
                  <a16:creationId xmlns:a16="http://schemas.microsoft.com/office/drawing/2014/main" id="{92EB8FE1-4204-C8D3-AFF6-92BAC4A44F1E}"/>
                </a:ext>
              </a:extLst>
            </p:cNvPr>
            <p:cNvSpPr/>
            <p:nvPr/>
          </p:nvSpPr>
          <p:spPr>
            <a:xfrm>
              <a:off x="2571750" y="125730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95BDF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4" name="Rounded Rectangle 21">
              <a:extLst>
                <a:ext uri="{FF2B5EF4-FFF2-40B4-BE49-F238E27FC236}">
                  <a16:creationId xmlns:a16="http://schemas.microsoft.com/office/drawing/2014/main" id="{90FB6704-4A95-8D87-E6BF-4114556A0611}"/>
                </a:ext>
              </a:extLst>
            </p:cNvPr>
            <p:cNvSpPr/>
            <p:nvPr/>
          </p:nvSpPr>
          <p:spPr>
            <a:xfrm>
              <a:off x="2571750" y="125730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noFill/>
            <a:ln w="714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7DD6C94F-1E26-725F-6E58-A5060DCD7E1C}"/>
              </a:ext>
            </a:extLst>
          </p:cNvPr>
          <p:cNvSpPr txBox="1"/>
          <p:nvPr/>
        </p:nvSpPr>
        <p:spPr>
          <a:xfrm>
            <a:off x="4476790" y="1573444"/>
            <a:ext cx="4606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בתקופת היישום ההזמנות בוצעו על ידי מול ספקים של חומרי ניקוי בארץ : סנו, טאץ, שסטוביץ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E2A3EF-E754-4E8C-5F99-AC2619F9293A}"/>
              </a:ext>
            </a:extLst>
          </p:cNvPr>
          <p:cNvSpPr txBox="1"/>
          <p:nvPr/>
        </p:nvSpPr>
        <p:spPr>
          <a:xfrm>
            <a:off x="8803327" y="2864200"/>
            <a:ext cx="136256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2400" b="1">
                <a:latin typeface="David" panose="020E0502060401010101" pitchFamily="34" charset="-79"/>
                <a:cs typeface="David" panose="020E0502060401010101" pitchFamily="34" charset="-79"/>
              </a:rPr>
              <a:t>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A16BCCF-EE2A-077D-F3BF-8B9474EA6DED}"/>
              </a:ext>
            </a:extLst>
          </p:cNvPr>
          <p:cNvGrpSpPr/>
          <p:nvPr/>
        </p:nvGrpSpPr>
        <p:grpSpPr>
          <a:xfrm>
            <a:off x="8611582" y="2730651"/>
            <a:ext cx="112135" cy="599694"/>
            <a:chOff x="1714500" y="2286000"/>
            <a:chExt cx="57150" cy="685800"/>
          </a:xfrm>
        </p:grpSpPr>
        <p:sp>
          <p:nvSpPr>
            <p:cNvPr id="89" name="Rounded Rectangle 17">
              <a:extLst>
                <a:ext uri="{FF2B5EF4-FFF2-40B4-BE49-F238E27FC236}">
                  <a16:creationId xmlns:a16="http://schemas.microsoft.com/office/drawing/2014/main" id="{7EDB18A4-0C3C-08F6-D833-D27DCBF88626}"/>
                </a:ext>
              </a:extLst>
            </p:cNvPr>
            <p:cNvSpPr/>
            <p:nvPr/>
          </p:nvSpPr>
          <p:spPr>
            <a:xfrm>
              <a:off x="1714500" y="228600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4E8FF7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0" name="Rounded Rectangle 18">
              <a:extLst>
                <a:ext uri="{FF2B5EF4-FFF2-40B4-BE49-F238E27FC236}">
                  <a16:creationId xmlns:a16="http://schemas.microsoft.com/office/drawing/2014/main" id="{A0B47957-8AEC-EF82-EC2D-41D3BC75565D}"/>
                </a:ext>
              </a:extLst>
            </p:cNvPr>
            <p:cNvSpPr/>
            <p:nvPr/>
          </p:nvSpPr>
          <p:spPr>
            <a:xfrm>
              <a:off x="1714500" y="228600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noFill/>
            <a:ln w="714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DF3718BF-5659-A2E4-95B3-4D46F0C6CEF8}"/>
              </a:ext>
            </a:extLst>
          </p:cNvPr>
          <p:cNvSpPr txBox="1"/>
          <p:nvPr/>
        </p:nvSpPr>
        <p:spPr>
          <a:xfrm>
            <a:off x="3951132" y="2574418"/>
            <a:ext cx="4657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המודל יושם על מספר רב של מוצרים של חומרי ניקוי כדי לזהות דפוסי הביקוש של המוצרים וגם להימנע מחוסרים במלאי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DC4BAED-2F56-DA97-F667-6243FB3A96DE}"/>
              </a:ext>
            </a:extLst>
          </p:cNvPr>
          <p:cNvSpPr txBox="1"/>
          <p:nvPr/>
        </p:nvSpPr>
        <p:spPr>
          <a:xfrm>
            <a:off x="8010433" y="4009705"/>
            <a:ext cx="13625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1</a:t>
            </a:r>
            <a:endParaRPr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6DC7A2-20E1-B6F4-C125-320E473F44ED}"/>
              </a:ext>
            </a:extLst>
          </p:cNvPr>
          <p:cNvGrpSpPr/>
          <p:nvPr/>
        </p:nvGrpSpPr>
        <p:grpSpPr>
          <a:xfrm>
            <a:off x="7849960" y="3901336"/>
            <a:ext cx="100800" cy="586069"/>
            <a:chOff x="857250" y="3371850"/>
            <a:chExt cx="57150" cy="685800"/>
          </a:xfrm>
        </p:grpSpPr>
        <p:sp>
          <p:nvSpPr>
            <p:cNvPr id="95" name="Rounded Rectangle 23">
              <a:extLst>
                <a:ext uri="{FF2B5EF4-FFF2-40B4-BE49-F238E27FC236}">
                  <a16:creationId xmlns:a16="http://schemas.microsoft.com/office/drawing/2014/main" id="{C9C01216-9C40-E3AC-2057-06F88FF35867}"/>
                </a:ext>
              </a:extLst>
            </p:cNvPr>
            <p:cNvSpPr/>
            <p:nvPr/>
          </p:nvSpPr>
          <p:spPr>
            <a:xfrm>
              <a:off x="857250" y="337185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4F82D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6" name="Rounded Rectangle 24">
              <a:extLst>
                <a:ext uri="{FF2B5EF4-FFF2-40B4-BE49-F238E27FC236}">
                  <a16:creationId xmlns:a16="http://schemas.microsoft.com/office/drawing/2014/main" id="{D386212F-CA3E-1B7A-0F03-3505B325D425}"/>
                </a:ext>
              </a:extLst>
            </p:cNvPr>
            <p:cNvSpPr/>
            <p:nvPr/>
          </p:nvSpPr>
          <p:spPr>
            <a:xfrm>
              <a:off x="857250" y="3371850"/>
              <a:ext cx="57150" cy="685800"/>
            </a:xfrm>
            <a:custGeom>
              <a:avLst/>
              <a:gdLst/>
              <a:ahLst/>
              <a:cxnLst/>
              <a:rect l="0" t="0" r="0" b="0"/>
              <a:pathLst>
                <a:path w="57150" h="685800">
                  <a:moveTo>
                    <a:pt x="0" y="0"/>
                  </a:moveTo>
                  <a:lnTo>
                    <a:pt x="57150" y="0"/>
                  </a:lnTo>
                  <a:lnTo>
                    <a:pt x="57150" y="685800"/>
                  </a:lnTo>
                  <a:lnTo>
                    <a:pt x="0" y="685800"/>
                  </a:lnTo>
                  <a:close/>
                </a:path>
              </a:pathLst>
            </a:custGeom>
            <a:noFill/>
            <a:ln w="714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046B482-C3D2-A4C9-C86E-B62208D575AC}"/>
              </a:ext>
            </a:extLst>
          </p:cNvPr>
          <p:cNvSpPr txBox="1"/>
          <p:nvPr/>
        </p:nvSpPr>
        <p:spPr>
          <a:xfrm>
            <a:off x="3637719" y="3764649"/>
            <a:ext cx="42211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כדי למדוד הצלחת הפרויקט בצורה אמינה, בחרנו ליישם הפרויקט בסביבת עבודה אמיתית בפועל (מחסנים של החברה)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031673-0F96-F03C-1753-DF726DAD3A97}"/>
              </a:ext>
            </a:extLst>
          </p:cNvPr>
          <p:cNvSpPr txBox="1">
            <a:spLocks/>
          </p:cNvSpPr>
          <p:nvPr/>
        </p:nvSpPr>
        <p:spPr>
          <a:xfrm>
            <a:off x="11695558" y="6356349"/>
            <a:ext cx="34404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8</a:t>
            </a:fld>
            <a:endParaRPr lang="en-IL" dirty="0"/>
          </a:p>
        </p:txBody>
      </p:sp>
      <p:sp>
        <p:nvSpPr>
          <p:cNvPr id="9" name="Google Shape;175;p19">
            <a:extLst>
              <a:ext uri="{FF2B5EF4-FFF2-40B4-BE49-F238E27FC236}">
                <a16:creationId xmlns:a16="http://schemas.microsoft.com/office/drawing/2014/main" id="{5D58496B-A3B8-9B38-AC0D-ACCC0A5A6C93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10" name="מלבן: פינות מעוגלות 6">
            <a:extLst>
              <a:ext uri="{FF2B5EF4-FFF2-40B4-BE49-F238E27FC236}">
                <a16:creationId xmlns:a16="http://schemas.microsoft.com/office/drawing/2014/main" id="{EDE5E315-4A20-37AD-89D1-E70A0EBEED61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1" name="מחבר חץ ישר 8">
            <a:extLst>
              <a:ext uri="{FF2B5EF4-FFF2-40B4-BE49-F238E27FC236}">
                <a16:creationId xmlns:a16="http://schemas.microsoft.com/office/drawing/2014/main" id="{01BDBAE5-D08E-F9CD-ED3D-DD4E6D5C43F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מלבן: פינות מעוגלות 10">
            <a:extLst>
              <a:ext uri="{FF2B5EF4-FFF2-40B4-BE49-F238E27FC236}">
                <a16:creationId xmlns:a16="http://schemas.microsoft.com/office/drawing/2014/main" id="{F7007566-8CAF-4E5D-D478-676A8AA34848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Google Shape;175;p19">
            <a:extLst>
              <a:ext uri="{FF2B5EF4-FFF2-40B4-BE49-F238E27FC236}">
                <a16:creationId xmlns:a16="http://schemas.microsoft.com/office/drawing/2014/main" id="{699B9FBE-F7C9-6637-1C98-01D8037D9788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14" name="מלבן: פינות מעוגלות 14">
            <a:extLst>
              <a:ext uri="{FF2B5EF4-FFF2-40B4-BE49-F238E27FC236}">
                <a16:creationId xmlns:a16="http://schemas.microsoft.com/office/drawing/2014/main" id="{4C1BB714-E3C9-46F8-0DF5-5A15815F536A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Google Shape;175;p19">
            <a:extLst>
              <a:ext uri="{FF2B5EF4-FFF2-40B4-BE49-F238E27FC236}">
                <a16:creationId xmlns:a16="http://schemas.microsoft.com/office/drawing/2014/main" id="{6AC2125F-EFE8-7A26-2869-F6589DAFB95F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16" name="מלבן: פינות מעוגלות 17">
            <a:extLst>
              <a:ext uri="{FF2B5EF4-FFF2-40B4-BE49-F238E27FC236}">
                <a16:creationId xmlns:a16="http://schemas.microsoft.com/office/drawing/2014/main" id="{B1712BEA-185B-3833-B579-AB550F4D9445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Google Shape;175;p19">
            <a:extLst>
              <a:ext uri="{FF2B5EF4-FFF2-40B4-BE49-F238E27FC236}">
                <a16:creationId xmlns:a16="http://schemas.microsoft.com/office/drawing/2014/main" id="{743E34BB-ACE5-0690-1BE6-A56A14F052D9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18" name="מלבן: פינות מעוגלות 20">
            <a:extLst>
              <a:ext uri="{FF2B5EF4-FFF2-40B4-BE49-F238E27FC236}">
                <a16:creationId xmlns:a16="http://schemas.microsoft.com/office/drawing/2014/main" id="{40E99B7C-0B34-715D-A33A-633864C2BC79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Google Shape;175;p19">
            <a:extLst>
              <a:ext uri="{FF2B5EF4-FFF2-40B4-BE49-F238E27FC236}">
                <a16:creationId xmlns:a16="http://schemas.microsoft.com/office/drawing/2014/main" id="{ADAF75B2-68F5-F1E6-292B-8F2F4549930E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20" name="מלבן: פינות מעוגלות 23">
            <a:extLst>
              <a:ext uri="{FF2B5EF4-FFF2-40B4-BE49-F238E27FC236}">
                <a16:creationId xmlns:a16="http://schemas.microsoft.com/office/drawing/2014/main" id="{43DD2A38-2E4F-85CF-BDCD-F6054631E16F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Google Shape;175;p19">
            <a:extLst>
              <a:ext uri="{FF2B5EF4-FFF2-40B4-BE49-F238E27FC236}">
                <a16:creationId xmlns:a16="http://schemas.microsoft.com/office/drawing/2014/main" id="{4E06EAE5-9A7F-CC0E-B9DF-CE0BFF58DBFD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22" name="מלבן: פינות מעוגלות 17">
            <a:extLst>
              <a:ext uri="{FF2B5EF4-FFF2-40B4-BE49-F238E27FC236}">
                <a16:creationId xmlns:a16="http://schemas.microsoft.com/office/drawing/2014/main" id="{320A6577-6E59-927E-E06F-C8FBC21FAE4C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3" name="Google Shape;175;p19">
            <a:extLst>
              <a:ext uri="{FF2B5EF4-FFF2-40B4-BE49-F238E27FC236}">
                <a16:creationId xmlns:a16="http://schemas.microsoft.com/office/drawing/2014/main" id="{761D8A4E-8219-D3F8-2718-A7CDDCA97940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24" name="מלבן: פינות מעוגלות 17">
            <a:extLst>
              <a:ext uri="{FF2B5EF4-FFF2-40B4-BE49-F238E27FC236}">
                <a16:creationId xmlns:a16="http://schemas.microsoft.com/office/drawing/2014/main" id="{AC234CB5-9597-2DC0-B327-9DCD90534CC4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5" name="Google Shape;175;p19">
            <a:extLst>
              <a:ext uri="{FF2B5EF4-FFF2-40B4-BE49-F238E27FC236}">
                <a16:creationId xmlns:a16="http://schemas.microsoft.com/office/drawing/2014/main" id="{125F5202-436B-0A87-4CFC-C5A542FCCCB4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26" name="מחבר חץ ישר 8">
            <a:extLst>
              <a:ext uri="{FF2B5EF4-FFF2-40B4-BE49-F238E27FC236}">
                <a16:creationId xmlns:a16="http://schemas.microsoft.com/office/drawing/2014/main" id="{9045F5AD-DDBF-8F4A-B2C0-4071030B34A2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8">
            <a:extLst>
              <a:ext uri="{FF2B5EF4-FFF2-40B4-BE49-F238E27FC236}">
                <a16:creationId xmlns:a16="http://schemas.microsoft.com/office/drawing/2014/main" id="{3874E0B1-B089-E809-D9F6-4908977CCB06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מחבר חץ ישר 8">
            <a:extLst>
              <a:ext uri="{FF2B5EF4-FFF2-40B4-BE49-F238E27FC236}">
                <a16:creationId xmlns:a16="http://schemas.microsoft.com/office/drawing/2014/main" id="{31D417DF-0B25-DD5E-8093-E629342AEE10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מחבר חץ ישר 8">
            <a:extLst>
              <a:ext uri="{FF2B5EF4-FFF2-40B4-BE49-F238E27FC236}">
                <a16:creationId xmlns:a16="http://schemas.microsoft.com/office/drawing/2014/main" id="{68E299B6-D4C8-F4D1-5A18-5DE316771E9A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מחבר חץ ישר 8">
            <a:extLst>
              <a:ext uri="{FF2B5EF4-FFF2-40B4-BE49-F238E27FC236}">
                <a16:creationId xmlns:a16="http://schemas.microsoft.com/office/drawing/2014/main" id="{5D0497B3-B600-2BA4-6461-DA7790F67AFB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חץ ישר 8">
            <a:extLst>
              <a:ext uri="{FF2B5EF4-FFF2-40B4-BE49-F238E27FC236}">
                <a16:creationId xmlns:a16="http://schemas.microsoft.com/office/drawing/2014/main" id="{6D55C65A-5D2B-9B35-A492-66DD45EDCC33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71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elves of laundry detergents on a shelf&#10;&#10;AI-generated content may be incorrect.">
            <a:extLst>
              <a:ext uri="{FF2B5EF4-FFF2-40B4-BE49-F238E27FC236}">
                <a16:creationId xmlns:a16="http://schemas.microsoft.com/office/drawing/2014/main" id="{D03BFA23-4330-EEAC-055B-6D4EFDF1B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741" y="1925935"/>
            <a:ext cx="4815258" cy="3045237"/>
          </a:xfrm>
          <a:prstGeom prst="rect">
            <a:avLst/>
          </a:prstGeom>
        </p:spPr>
      </p:pic>
      <p:sp>
        <p:nvSpPr>
          <p:cNvPr id="26" name="Half Frame 25">
            <a:extLst>
              <a:ext uri="{FF2B5EF4-FFF2-40B4-BE49-F238E27FC236}">
                <a16:creationId xmlns:a16="http://schemas.microsoft.com/office/drawing/2014/main" id="{5A5F3915-155B-557E-D74F-85292F0D1B78}"/>
              </a:ext>
            </a:extLst>
          </p:cNvPr>
          <p:cNvSpPr/>
          <p:nvPr/>
        </p:nvSpPr>
        <p:spPr>
          <a:xfrm>
            <a:off x="0" y="0"/>
            <a:ext cx="908720" cy="6923314"/>
          </a:xfrm>
          <a:prstGeom prst="halfFram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pic>
        <p:nvPicPr>
          <p:cNvPr id="28" name="Picture 27" descr="A shelf with different colored objects&#10;&#10;AI-generated content may be incorrect.">
            <a:extLst>
              <a:ext uri="{FF2B5EF4-FFF2-40B4-BE49-F238E27FC236}">
                <a16:creationId xmlns:a16="http://schemas.microsoft.com/office/drawing/2014/main" id="{02837D0F-4983-486E-0F38-B15496E8A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8213" y="1849744"/>
            <a:ext cx="4815260" cy="31976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2636090-51F8-4B71-72B7-177463E6B5EE}"/>
              </a:ext>
            </a:extLst>
          </p:cNvPr>
          <p:cNvSpPr txBox="1"/>
          <p:nvPr/>
        </p:nvSpPr>
        <p:spPr>
          <a:xfrm>
            <a:off x="2691442" y="314097"/>
            <a:ext cx="691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800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איך זהינו הבעיה בשטח?</a:t>
            </a:r>
            <a:endParaRPr lang="en-IL" sz="2800" b="1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38FCF6-52C5-CAA0-D43D-B82FDF7BB064}"/>
              </a:ext>
            </a:extLst>
          </p:cNvPr>
          <p:cNvSpPr txBox="1"/>
          <p:nvPr/>
        </p:nvSpPr>
        <p:spPr>
          <a:xfrm>
            <a:off x="5015129" y="2630529"/>
            <a:ext cx="2161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000" b="1" dirty="0">
                <a:latin typeface="David" panose="020E0502060401010101" pitchFamily="34" charset="-79"/>
                <a:cs typeface="David" panose="020E0502060401010101" pitchFamily="34" charset="-79"/>
              </a:rPr>
              <a:t>אירועים של מלאי אפס</a:t>
            </a:r>
            <a:r>
              <a:rPr lang="en-GB" sz="2000" b="1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en-US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/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(zero_inv_</a:t>
            </a:r>
            <a:r>
              <a:rPr lang="en-GB" sz="2000" b="1" dirty="0">
                <a:latin typeface="David" panose="020E0502060401010101" pitchFamily="34" charset="-79"/>
                <a:cs typeface="David" panose="020E0502060401010101" pitchFamily="34" charset="-79"/>
              </a:rPr>
              <a:t>e</a:t>
            </a:r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vents)</a:t>
            </a:r>
            <a:endParaRPr lang="en-IL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A7DE55-A8AC-65C1-098D-8DAB82489D09}"/>
              </a:ext>
            </a:extLst>
          </p:cNvPr>
          <p:cNvCxnSpPr>
            <a:cxnSpLocks/>
          </p:cNvCxnSpPr>
          <p:nvPr/>
        </p:nvCxnSpPr>
        <p:spPr>
          <a:xfrm>
            <a:off x="3179711" y="2920134"/>
            <a:ext cx="1926722" cy="12724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5EAE0D-59A1-BC14-E568-0259CE336306}"/>
              </a:ext>
            </a:extLst>
          </p:cNvPr>
          <p:cNvCxnSpPr>
            <a:cxnSpLocks/>
          </p:cNvCxnSpPr>
          <p:nvPr/>
        </p:nvCxnSpPr>
        <p:spPr>
          <a:xfrm flipV="1">
            <a:off x="3657600" y="3294064"/>
            <a:ext cx="1448833" cy="73742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F0A4C7-DDB4-3C2B-B9AF-CAF7D37701A9}"/>
              </a:ext>
            </a:extLst>
          </p:cNvPr>
          <p:cNvCxnSpPr>
            <a:cxnSpLocks/>
          </p:cNvCxnSpPr>
          <p:nvPr/>
        </p:nvCxnSpPr>
        <p:spPr>
          <a:xfrm>
            <a:off x="6820823" y="3093404"/>
            <a:ext cx="1699927" cy="14672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E7BF43F-C72F-2EF6-85CE-C3622CC584AF}"/>
              </a:ext>
            </a:extLst>
          </p:cNvPr>
          <p:cNvSpPr/>
          <p:nvPr/>
        </p:nvSpPr>
        <p:spPr>
          <a:xfrm>
            <a:off x="2431380" y="2711806"/>
            <a:ext cx="633311" cy="4947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E83D91-5669-7DD3-CAF0-043D26B7E6F6}"/>
              </a:ext>
            </a:extLst>
          </p:cNvPr>
          <p:cNvSpPr/>
          <p:nvPr/>
        </p:nvSpPr>
        <p:spPr>
          <a:xfrm>
            <a:off x="3064691" y="3921014"/>
            <a:ext cx="527189" cy="2797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8D2ECF-5886-EEE3-1A1B-F7433EC3202D}"/>
              </a:ext>
            </a:extLst>
          </p:cNvPr>
          <p:cNvSpPr/>
          <p:nvPr/>
        </p:nvSpPr>
        <p:spPr>
          <a:xfrm>
            <a:off x="8520751" y="3093403"/>
            <a:ext cx="1014313" cy="233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E7FAC59-CC72-26BE-35AE-348A9AD8A3A7}"/>
              </a:ext>
            </a:extLst>
          </p:cNvPr>
          <p:cNvSpPr txBox="1">
            <a:spLocks/>
          </p:cNvSpPr>
          <p:nvPr/>
        </p:nvSpPr>
        <p:spPr>
          <a:xfrm>
            <a:off x="11695558" y="6356349"/>
            <a:ext cx="34404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335D35-FAF5-404E-B6C1-3858A9CB5EBD}" type="slidenum">
              <a:rPr lang="en-IL" smtClean="0"/>
              <a:pPr/>
              <a:t>9</a:t>
            </a:fld>
            <a:endParaRPr lang="en-IL" dirty="0"/>
          </a:p>
        </p:txBody>
      </p:sp>
      <p:sp>
        <p:nvSpPr>
          <p:cNvPr id="3" name="Google Shape;175;p19">
            <a:extLst>
              <a:ext uri="{FF2B5EF4-FFF2-40B4-BE49-F238E27FC236}">
                <a16:creationId xmlns:a16="http://schemas.microsoft.com/office/drawing/2014/main" id="{279BFDBC-3807-6BF9-3347-44BFCB323157}"/>
              </a:ext>
            </a:extLst>
          </p:cNvPr>
          <p:cNvSpPr txBox="1"/>
          <p:nvPr/>
        </p:nvSpPr>
        <p:spPr>
          <a:xfrm>
            <a:off x="9179554" y="6280827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</a:p>
        </p:txBody>
      </p:sp>
      <p:sp>
        <p:nvSpPr>
          <p:cNvPr id="4" name="מלבן: פינות מעוגלות 6">
            <a:extLst>
              <a:ext uri="{FF2B5EF4-FFF2-40B4-BE49-F238E27FC236}">
                <a16:creationId xmlns:a16="http://schemas.microsoft.com/office/drawing/2014/main" id="{619A885D-27D4-9496-257A-B35730D49487}"/>
              </a:ext>
            </a:extLst>
          </p:cNvPr>
          <p:cNvSpPr/>
          <p:nvPr/>
        </p:nvSpPr>
        <p:spPr>
          <a:xfrm>
            <a:off x="9468466" y="6013927"/>
            <a:ext cx="361150" cy="2669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5" name="מחבר חץ ישר 8">
            <a:extLst>
              <a:ext uri="{FF2B5EF4-FFF2-40B4-BE49-F238E27FC236}">
                <a16:creationId xmlns:a16="http://schemas.microsoft.com/office/drawing/2014/main" id="{358E5502-A458-07B1-D757-6D1DBC9126C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8770187" y="6147376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מלבן: פינות מעוגלות 10">
            <a:extLst>
              <a:ext uri="{FF2B5EF4-FFF2-40B4-BE49-F238E27FC236}">
                <a16:creationId xmlns:a16="http://schemas.microsoft.com/office/drawing/2014/main" id="{791DA8F8-A57B-642B-0F08-5852A0AF735B}"/>
              </a:ext>
            </a:extLst>
          </p:cNvPr>
          <p:cNvSpPr/>
          <p:nvPr/>
        </p:nvSpPr>
        <p:spPr>
          <a:xfrm>
            <a:off x="8397692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Google Shape;175;p19">
            <a:extLst>
              <a:ext uri="{FF2B5EF4-FFF2-40B4-BE49-F238E27FC236}">
                <a16:creationId xmlns:a16="http://schemas.microsoft.com/office/drawing/2014/main" id="{963F6D68-4778-8AAF-521D-800E7F2A294E}"/>
              </a:ext>
            </a:extLst>
          </p:cNvPr>
          <p:cNvSpPr txBox="1"/>
          <p:nvPr/>
        </p:nvSpPr>
        <p:spPr>
          <a:xfrm>
            <a:off x="8037727" y="6260613"/>
            <a:ext cx="9262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הבעיה המרכזית</a:t>
            </a:r>
          </a:p>
        </p:txBody>
      </p:sp>
      <p:sp>
        <p:nvSpPr>
          <p:cNvPr id="27" name="מלבן: פינות מעוגלות 14">
            <a:extLst>
              <a:ext uri="{FF2B5EF4-FFF2-40B4-BE49-F238E27FC236}">
                <a16:creationId xmlns:a16="http://schemas.microsoft.com/office/drawing/2014/main" id="{A3187063-D615-29AC-6705-47DF352842BE}"/>
              </a:ext>
            </a:extLst>
          </p:cNvPr>
          <p:cNvSpPr/>
          <p:nvPr/>
        </p:nvSpPr>
        <p:spPr>
          <a:xfrm>
            <a:off x="7321164" y="6013926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Google Shape;175;p19">
            <a:extLst>
              <a:ext uri="{FF2B5EF4-FFF2-40B4-BE49-F238E27FC236}">
                <a16:creationId xmlns:a16="http://schemas.microsoft.com/office/drawing/2014/main" id="{202E9DD7-11A0-1A29-8DB9-85D0711B4EC3}"/>
              </a:ext>
            </a:extLst>
          </p:cNvPr>
          <p:cNvSpPr txBox="1"/>
          <p:nvPr/>
        </p:nvSpPr>
        <p:spPr>
          <a:xfrm>
            <a:off x="6976745" y="6301041"/>
            <a:ext cx="10499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מדדי הצלחה כמותיים</a:t>
            </a:r>
          </a:p>
        </p:txBody>
      </p:sp>
      <p:sp>
        <p:nvSpPr>
          <p:cNvPr id="33" name="מלבן: פינות מעוגלות 17">
            <a:extLst>
              <a:ext uri="{FF2B5EF4-FFF2-40B4-BE49-F238E27FC236}">
                <a16:creationId xmlns:a16="http://schemas.microsoft.com/office/drawing/2014/main" id="{EDA2EDD8-401D-49CA-D38D-747101F97305}"/>
              </a:ext>
            </a:extLst>
          </p:cNvPr>
          <p:cNvSpPr/>
          <p:nvPr/>
        </p:nvSpPr>
        <p:spPr>
          <a:xfrm>
            <a:off x="6254579" y="6034140"/>
            <a:ext cx="361150" cy="2669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5" name="Google Shape;175;p19">
            <a:extLst>
              <a:ext uri="{FF2B5EF4-FFF2-40B4-BE49-F238E27FC236}">
                <a16:creationId xmlns:a16="http://schemas.microsoft.com/office/drawing/2014/main" id="{A97BE6F2-86FC-B7B6-4AEF-76005E3AC902}"/>
              </a:ext>
            </a:extLst>
          </p:cNvPr>
          <p:cNvSpPr txBox="1"/>
          <p:nvPr/>
        </p:nvSpPr>
        <p:spPr>
          <a:xfrm>
            <a:off x="5981882" y="6307589"/>
            <a:ext cx="98074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חקר מצב קיים</a:t>
            </a:r>
          </a:p>
        </p:txBody>
      </p:sp>
      <p:sp>
        <p:nvSpPr>
          <p:cNvPr id="36" name="מלבן: פינות מעוגלות 20">
            <a:extLst>
              <a:ext uri="{FF2B5EF4-FFF2-40B4-BE49-F238E27FC236}">
                <a16:creationId xmlns:a16="http://schemas.microsoft.com/office/drawing/2014/main" id="{D0B6B799-2462-8E8B-C941-285D94235297}"/>
              </a:ext>
            </a:extLst>
          </p:cNvPr>
          <p:cNvSpPr/>
          <p:nvPr/>
        </p:nvSpPr>
        <p:spPr>
          <a:xfrm>
            <a:off x="5190800" y="6042733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Google Shape;175;p19">
            <a:extLst>
              <a:ext uri="{FF2B5EF4-FFF2-40B4-BE49-F238E27FC236}">
                <a16:creationId xmlns:a16="http://schemas.microsoft.com/office/drawing/2014/main" id="{6285EBBF-6FD0-57B7-C1C8-2C92FDE060FB}"/>
              </a:ext>
            </a:extLst>
          </p:cNvPr>
          <p:cNvSpPr txBox="1"/>
          <p:nvPr/>
        </p:nvSpPr>
        <p:spPr>
          <a:xfrm>
            <a:off x="4814947" y="6289092"/>
            <a:ext cx="10531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בניית המודל החדש</a:t>
            </a:r>
          </a:p>
        </p:txBody>
      </p:sp>
      <p:sp>
        <p:nvSpPr>
          <p:cNvPr id="39" name="מלבן: פינות מעוגלות 23">
            <a:extLst>
              <a:ext uri="{FF2B5EF4-FFF2-40B4-BE49-F238E27FC236}">
                <a16:creationId xmlns:a16="http://schemas.microsoft.com/office/drawing/2014/main" id="{DDFFFF8A-5DD8-ECFB-379B-24E809471364}"/>
              </a:ext>
            </a:extLst>
          </p:cNvPr>
          <p:cNvSpPr/>
          <p:nvPr/>
        </p:nvSpPr>
        <p:spPr>
          <a:xfrm>
            <a:off x="4124501" y="6042732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Google Shape;175;p19">
            <a:extLst>
              <a:ext uri="{FF2B5EF4-FFF2-40B4-BE49-F238E27FC236}">
                <a16:creationId xmlns:a16="http://schemas.microsoft.com/office/drawing/2014/main" id="{72335FE2-F3EF-3267-69CB-99C72C0B198B}"/>
              </a:ext>
            </a:extLst>
          </p:cNvPr>
          <p:cNvSpPr txBox="1"/>
          <p:nvPr/>
        </p:nvSpPr>
        <p:spPr>
          <a:xfrm>
            <a:off x="2700406" y="6266568"/>
            <a:ext cx="110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ניתוח </a:t>
            </a:r>
          </a:p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התוצאות </a:t>
            </a:r>
          </a:p>
        </p:txBody>
      </p:sp>
      <p:sp>
        <p:nvSpPr>
          <p:cNvPr id="42" name="מלבן: פינות מעוגלות 17">
            <a:extLst>
              <a:ext uri="{FF2B5EF4-FFF2-40B4-BE49-F238E27FC236}">
                <a16:creationId xmlns:a16="http://schemas.microsoft.com/office/drawing/2014/main" id="{F6BAF789-BB47-0679-63CC-6A10C10F6533}"/>
              </a:ext>
            </a:extLst>
          </p:cNvPr>
          <p:cNvSpPr/>
          <p:nvPr/>
        </p:nvSpPr>
        <p:spPr>
          <a:xfrm>
            <a:off x="3065619" y="6054234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3" name="Google Shape;175;p19">
            <a:extLst>
              <a:ext uri="{FF2B5EF4-FFF2-40B4-BE49-F238E27FC236}">
                <a16:creationId xmlns:a16="http://schemas.microsoft.com/office/drawing/2014/main" id="{B494EB70-A038-21D4-BE07-BCA9602B7F1D}"/>
              </a:ext>
            </a:extLst>
          </p:cNvPr>
          <p:cNvSpPr txBox="1"/>
          <p:nvPr/>
        </p:nvSpPr>
        <p:spPr>
          <a:xfrm>
            <a:off x="3663744" y="6353875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הצגת המערכת</a:t>
            </a:r>
          </a:p>
        </p:txBody>
      </p:sp>
      <p:sp>
        <p:nvSpPr>
          <p:cNvPr id="44" name="מלבן: פינות מעוגלות 17">
            <a:extLst>
              <a:ext uri="{FF2B5EF4-FFF2-40B4-BE49-F238E27FC236}">
                <a16:creationId xmlns:a16="http://schemas.microsoft.com/office/drawing/2014/main" id="{131A6847-250A-73D8-87E4-D84785F48EED}"/>
              </a:ext>
            </a:extLst>
          </p:cNvPr>
          <p:cNvSpPr/>
          <p:nvPr/>
        </p:nvSpPr>
        <p:spPr>
          <a:xfrm>
            <a:off x="2007434" y="6083335"/>
            <a:ext cx="361150" cy="266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5" name="Google Shape;175;p19">
            <a:extLst>
              <a:ext uri="{FF2B5EF4-FFF2-40B4-BE49-F238E27FC236}">
                <a16:creationId xmlns:a16="http://schemas.microsoft.com/office/drawing/2014/main" id="{25D69580-D00B-3124-D326-09B730E2FA8D}"/>
              </a:ext>
            </a:extLst>
          </p:cNvPr>
          <p:cNvSpPr txBox="1"/>
          <p:nvPr/>
        </p:nvSpPr>
        <p:spPr>
          <a:xfrm>
            <a:off x="1608908" y="6350236"/>
            <a:ext cx="115820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cxnSp>
        <p:nvCxnSpPr>
          <p:cNvPr id="47" name="מחבר חץ ישר 8">
            <a:extLst>
              <a:ext uri="{FF2B5EF4-FFF2-40B4-BE49-F238E27FC236}">
                <a16:creationId xmlns:a16="http://schemas.microsoft.com/office/drawing/2014/main" id="{B78133F8-604A-5D34-08FD-B89BB33203FD}"/>
              </a:ext>
            </a:extLst>
          </p:cNvPr>
          <p:cNvCxnSpPr>
            <a:cxnSpLocks/>
          </p:cNvCxnSpPr>
          <p:nvPr/>
        </p:nvCxnSpPr>
        <p:spPr>
          <a:xfrm flipH="1" flipV="1">
            <a:off x="2372579" y="618768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מחבר חץ ישר 8">
            <a:extLst>
              <a:ext uri="{FF2B5EF4-FFF2-40B4-BE49-F238E27FC236}">
                <a16:creationId xmlns:a16="http://schemas.microsoft.com/office/drawing/2014/main" id="{606906D9-EF11-5D40-0B6F-4DAF56720317}"/>
              </a:ext>
            </a:extLst>
          </p:cNvPr>
          <p:cNvCxnSpPr>
            <a:cxnSpLocks/>
          </p:cNvCxnSpPr>
          <p:nvPr/>
        </p:nvCxnSpPr>
        <p:spPr>
          <a:xfrm flipH="1" flipV="1">
            <a:off x="3431461" y="6164329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מחבר חץ ישר 8">
            <a:extLst>
              <a:ext uri="{FF2B5EF4-FFF2-40B4-BE49-F238E27FC236}">
                <a16:creationId xmlns:a16="http://schemas.microsoft.com/office/drawing/2014/main" id="{F498DC77-24FB-87CF-A7C7-2B47FB722998}"/>
              </a:ext>
            </a:extLst>
          </p:cNvPr>
          <p:cNvCxnSpPr>
            <a:cxnSpLocks/>
          </p:cNvCxnSpPr>
          <p:nvPr/>
        </p:nvCxnSpPr>
        <p:spPr>
          <a:xfrm flipH="1" flipV="1">
            <a:off x="449098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מחבר חץ ישר 8">
            <a:extLst>
              <a:ext uri="{FF2B5EF4-FFF2-40B4-BE49-F238E27FC236}">
                <a16:creationId xmlns:a16="http://schemas.microsoft.com/office/drawing/2014/main" id="{0D155DAD-093C-0212-9871-87054E3160AE}"/>
              </a:ext>
            </a:extLst>
          </p:cNvPr>
          <p:cNvCxnSpPr>
            <a:cxnSpLocks/>
          </p:cNvCxnSpPr>
          <p:nvPr/>
        </p:nvCxnSpPr>
        <p:spPr>
          <a:xfrm flipH="1" flipV="1">
            <a:off x="5566778" y="6164331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מחבר חץ ישר 8">
            <a:extLst>
              <a:ext uri="{FF2B5EF4-FFF2-40B4-BE49-F238E27FC236}">
                <a16:creationId xmlns:a16="http://schemas.microsoft.com/office/drawing/2014/main" id="{D48CAA92-B3D8-CBAB-ED62-8F1C64215D11}"/>
              </a:ext>
            </a:extLst>
          </p:cNvPr>
          <p:cNvCxnSpPr>
            <a:cxnSpLocks/>
          </p:cNvCxnSpPr>
          <p:nvPr/>
        </p:nvCxnSpPr>
        <p:spPr>
          <a:xfrm flipH="1" flipV="1">
            <a:off x="6625938" y="615570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מחבר חץ ישר 8">
            <a:extLst>
              <a:ext uri="{FF2B5EF4-FFF2-40B4-BE49-F238E27FC236}">
                <a16:creationId xmlns:a16="http://schemas.microsoft.com/office/drawing/2014/main" id="{01B34279-0924-F0FE-4147-39896F32207D}"/>
              </a:ext>
            </a:extLst>
          </p:cNvPr>
          <p:cNvCxnSpPr>
            <a:cxnSpLocks/>
          </p:cNvCxnSpPr>
          <p:nvPr/>
        </p:nvCxnSpPr>
        <p:spPr>
          <a:xfrm flipH="1" flipV="1">
            <a:off x="7687402" y="6147374"/>
            <a:ext cx="6982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01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1783</Words>
  <Application>Microsoft Office PowerPoint</Application>
  <PresentationFormat>Widescreen</PresentationFormat>
  <Paragraphs>419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Aptos</vt:lpstr>
      <vt:lpstr>Aptos Display</vt:lpstr>
      <vt:lpstr>Arial</vt:lpstr>
      <vt:lpstr>Assistant</vt:lpstr>
      <vt:lpstr>Cambria Math</vt:lpstr>
      <vt:lpstr>David</vt:lpstr>
      <vt:lpstr>Rockwell Condensed</vt:lpstr>
      <vt:lpstr>Segoe UI Emoji</vt:lpstr>
      <vt:lpstr>Symbol</vt:lpstr>
      <vt:lpstr>Wingdings</vt:lpstr>
      <vt:lpstr>Office Theme</vt:lpstr>
      <vt:lpstr>PowerPoint Presentation</vt:lpstr>
      <vt:lpstr>PowerPoint Presentation</vt:lpstr>
      <vt:lpstr>שלבי הפרויקט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מתודולוגיות וכלים שנעשה בהם שימוש בפרויקט </vt:lpstr>
      <vt:lpstr>PowerPoint Presentation</vt:lpstr>
      <vt:lpstr>מקורות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Adel Kaloti</dc:creator>
  <cp:lastModifiedBy>Adel Kaloti</cp:lastModifiedBy>
  <cp:revision>3</cp:revision>
  <dcterms:created xsi:type="dcterms:W3CDTF">2025-07-18T13:14:36Z</dcterms:created>
  <dcterms:modified xsi:type="dcterms:W3CDTF">2025-11-06T16:15:07Z</dcterms:modified>
</cp:coreProperties>
</file>